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92" r:id="rId2"/>
    <p:sldId id="295" r:id="rId3"/>
    <p:sldId id="294" r:id="rId4"/>
    <p:sldId id="297" r:id="rId5"/>
    <p:sldId id="296" r:id="rId6"/>
    <p:sldId id="279" r:id="rId7"/>
    <p:sldId id="298" r:id="rId8"/>
    <p:sldId id="258" r:id="rId9"/>
    <p:sldId id="299" r:id="rId10"/>
    <p:sldId id="260" r:id="rId11"/>
    <p:sldId id="261" r:id="rId12"/>
    <p:sldId id="262" r:id="rId13"/>
    <p:sldId id="259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3" r:id="rId23"/>
    <p:sldId id="275" r:id="rId24"/>
    <p:sldId id="276" r:id="rId25"/>
    <p:sldId id="277" r:id="rId26"/>
    <p:sldId id="278" r:id="rId27"/>
    <p:sldId id="280" r:id="rId28"/>
    <p:sldId id="281" r:id="rId29"/>
    <p:sldId id="300" r:id="rId30"/>
    <p:sldId id="30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0" r:id="rId39"/>
    <p:sldId id="291" r:id="rId40"/>
    <p:sldId id="302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uscitationcentral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1000" y="1143000"/>
            <a:ext cx="97530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ELECTRICAL CARDIOVERSION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DEFIBRILLATION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5288340"/>
            <a:ext cx="4483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 JANSHER</a:t>
            </a:r>
          </a:p>
          <a:p>
            <a:r>
              <a:rPr lang="en-US" sz="2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SENIOR RESIDENT</a:t>
            </a:r>
          </a:p>
          <a:p>
            <a:r>
              <a:rPr lang="en-US" sz="2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CARDIOLOGY</a:t>
            </a:r>
          </a:p>
          <a:p>
            <a:r>
              <a:rPr lang="en-US" sz="24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CALICUT MEDICAL COLLEGE</a:t>
            </a:r>
            <a:endParaRPr lang="en-US" sz="24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560" y="497840"/>
            <a:ext cx="5513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Cardioversion</a:t>
            </a:r>
            <a:r>
              <a:rPr sz="4400" b="1" spc="-4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(Elective)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764029"/>
            <a:ext cx="7924800" cy="37376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330" marR="5080" indent="-341630">
              <a:lnSpc>
                <a:spcPct val="79900"/>
              </a:lnSpc>
              <a:spcBef>
                <a:spcPts val="869"/>
              </a:spcBef>
            </a:pPr>
            <a:r>
              <a:rPr sz="3200" spc="-5" dirty="0">
                <a:latin typeface="Calibri"/>
                <a:cs typeface="Calibri"/>
              </a:rPr>
              <a:t>Most elective or non-emergency Cardioversions  </a:t>
            </a:r>
            <a:r>
              <a:rPr sz="3200" dirty="0">
                <a:latin typeface="Calibri"/>
                <a:cs typeface="Calibri"/>
              </a:rPr>
              <a:t>are </a:t>
            </a:r>
            <a:r>
              <a:rPr sz="3200" spc="-5" dirty="0">
                <a:latin typeface="Calibri"/>
                <a:cs typeface="Calibri"/>
              </a:rPr>
              <a:t>performed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Calibri"/>
              <a:cs typeface="Calibri"/>
            </a:endParaRPr>
          </a:p>
          <a:p>
            <a:pPr marL="354330" marR="546735" indent="-341630">
              <a:lnSpc>
                <a:spcPct val="7990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Calibri"/>
                <a:cs typeface="Calibri"/>
              </a:rPr>
              <a:t>To treat atrial fibrillation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atrial flutter </a:t>
            </a:r>
            <a:r>
              <a:rPr sz="3200" spc="-10" dirty="0">
                <a:latin typeface="Calibri"/>
                <a:cs typeface="Calibri"/>
              </a:rPr>
              <a:t>to  </a:t>
            </a:r>
            <a:r>
              <a:rPr sz="3200" spc="-5" dirty="0">
                <a:latin typeface="Calibri"/>
                <a:cs typeface="Calibri"/>
              </a:rPr>
              <a:t>regain heart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rhythm.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300">
              <a:latin typeface="Calibri"/>
              <a:cs typeface="Calibri"/>
            </a:endParaRPr>
          </a:p>
          <a:p>
            <a:pPr marL="287020" marR="66040" indent="-274320">
              <a:lnSpc>
                <a:spcPts val="3770"/>
              </a:lnSpc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dirty="0"/>
              <a:t>	</a:t>
            </a:r>
            <a:r>
              <a:rPr sz="3200" spc="-5" dirty="0">
                <a:latin typeface="Calibri"/>
                <a:cs typeface="Calibri"/>
              </a:rPr>
              <a:t>To treat disturbances originating in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upper  Chambers (atria) of </a:t>
            </a: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heart.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7639" y="497840"/>
            <a:ext cx="6265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Cardioversion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(Emergency)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19" y="2395220"/>
            <a:ext cx="7550150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marR="5080" indent="-16002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Cardioversion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used in emergency </a:t>
            </a:r>
            <a:r>
              <a:rPr sz="3200" spc="-10" dirty="0">
                <a:latin typeface="Calibri"/>
                <a:cs typeface="Calibri"/>
              </a:rPr>
              <a:t>situations  to </a:t>
            </a:r>
            <a:r>
              <a:rPr sz="3200" spc="-5" dirty="0">
                <a:latin typeface="Calibri"/>
                <a:cs typeface="Calibri"/>
              </a:rPr>
              <a:t>correct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rapid abnormal rhythm  associated with faintness, low blood  pressure, chest pain, </a:t>
            </a:r>
            <a:r>
              <a:rPr sz="3200" spc="-10" dirty="0">
                <a:latin typeface="Calibri"/>
                <a:cs typeface="Calibri"/>
              </a:rPr>
              <a:t>difficulty </a:t>
            </a:r>
            <a:r>
              <a:rPr sz="3200" spc="-5" dirty="0">
                <a:latin typeface="Calibri"/>
                <a:cs typeface="Calibri"/>
              </a:rPr>
              <a:t>breathing, or  loss 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consciousness.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5789" y="497840"/>
            <a:ext cx="5386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Types Of</a:t>
            </a:r>
            <a:r>
              <a:rPr sz="4400" b="1" spc="-7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Cardioversion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20900"/>
            <a:ext cx="7624445" cy="384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6403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Cardioversion can be </a:t>
            </a:r>
            <a:r>
              <a:rPr sz="3200" b="1" dirty="0">
                <a:latin typeface="Calibri"/>
                <a:cs typeface="Calibri"/>
              </a:rPr>
              <a:t>"chemical</a:t>
            </a:r>
            <a:r>
              <a:rPr sz="3200" dirty="0">
                <a:latin typeface="Calibri"/>
                <a:cs typeface="Calibri"/>
              </a:rPr>
              <a:t>" or  "</a:t>
            </a:r>
            <a:r>
              <a:rPr sz="3200" b="1" dirty="0">
                <a:latin typeface="Calibri"/>
                <a:cs typeface="Calibri"/>
              </a:rPr>
              <a:t>electrical</a:t>
            </a:r>
            <a:r>
              <a:rPr sz="3200" dirty="0">
                <a:latin typeface="Calibri"/>
                <a:cs typeface="Calibri"/>
              </a:rPr>
              <a:t>".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450">
              <a:latin typeface="Calibri"/>
              <a:cs typeface="Calibri"/>
            </a:endParaRPr>
          </a:p>
          <a:p>
            <a:pPr marL="355600" marR="5080" indent="-342900">
              <a:lnSpc>
                <a:spcPct val="99900"/>
              </a:lnSpc>
              <a:buFont typeface="Arial"/>
              <a:buChar char="•"/>
              <a:tabLst>
                <a:tab pos="446405" algn="l"/>
                <a:tab pos="447040" algn="l"/>
                <a:tab pos="2552700" algn="l"/>
              </a:tabLst>
            </a:pPr>
            <a:r>
              <a:rPr dirty="0"/>
              <a:t>	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Chemical (Pharmacological)  cardioversion: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refers to the use of  anti-arrhythmic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medications	</a:t>
            </a:r>
            <a:r>
              <a:rPr sz="3200" spc="-1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restore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heart's normal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rhythm.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880" y="2321560"/>
            <a:ext cx="7696200" cy="2757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050" y="177800"/>
            <a:ext cx="70688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93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Pharmacological Cardioversion of  Atrial Fibrillation&lt; </a:t>
            </a:r>
            <a:r>
              <a:rPr sz="4000" dirty="0"/>
              <a:t>7 </a:t>
            </a:r>
            <a:r>
              <a:rPr sz="4000" spc="-5" dirty="0"/>
              <a:t>days</a:t>
            </a:r>
            <a:r>
              <a:rPr sz="4000" spc="-95" dirty="0"/>
              <a:t> </a:t>
            </a:r>
            <a:r>
              <a:rPr sz="4000" spc="-5" dirty="0"/>
              <a:t>Duration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3000" y="1524000"/>
          <a:ext cx="6629400" cy="4542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205"/>
                <a:gridCol w="2074545"/>
                <a:gridCol w="4057650"/>
              </a:tblGrid>
              <a:tr h="5207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Drug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4E80BC"/>
                    </a:solidFill>
                  </a:tcPr>
                </a:tc>
                <a:tc>
                  <a:txBody>
                    <a:bodyPr/>
                    <a:lstStyle/>
                    <a:p>
                      <a:pPr marL="1023619" marR="470534">
                        <a:lnSpc>
                          <a:spcPct val="1012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Class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of Recommendation (level of  evidence)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solidFill>
                      <a:srgbClr val="4E80BC"/>
                    </a:solidFill>
                  </a:tcPr>
                </a:tc>
              </a:tr>
              <a:tr h="30607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Agents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proven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efficacy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7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Dofetilide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14014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E8ECF3"/>
                    </a:solidFill>
                  </a:tcPr>
                </a:tc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Flecainide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R="14014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FD7E7"/>
                    </a:solidFill>
                  </a:tcPr>
                </a:tc>
              </a:tr>
              <a:tr h="307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Ibutilide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14014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E8ECF3"/>
                    </a:solidFill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Propafenone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R="140144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(A)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FD7E7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Amiodarone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133413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IIa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E8ECF3"/>
                    </a:solidFill>
                  </a:tcPr>
                </a:tc>
              </a:tr>
              <a:tr h="306069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Less effective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incompletely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studied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7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Disopyramide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133413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IIb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(B)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E8ECF3"/>
                    </a:solidFill>
                  </a:tcPr>
                </a:tc>
              </a:tr>
              <a:tr h="307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Procainamide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R="133413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IIb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(B)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FD7E7"/>
                    </a:solidFill>
                  </a:tcPr>
                </a:tc>
              </a:tr>
              <a:tr h="307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Quinidine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133413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IIb</a:t>
                      </a:r>
                      <a:r>
                        <a:rPr sz="14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(B)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E8ECF3"/>
                    </a:solidFill>
                  </a:tcPr>
                </a:tc>
              </a:tr>
              <a:tr h="30734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Should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administered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CF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060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Digoxin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E8ECF3"/>
                    </a:solidFill>
                  </a:tcPr>
                </a:tc>
                <a:tc>
                  <a:txBody>
                    <a:bodyPr/>
                    <a:lstStyle/>
                    <a:p>
                      <a:pPr marR="135445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III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solidFill>
                      <a:srgbClr val="E8ECF3"/>
                    </a:solidFill>
                  </a:tcPr>
                </a:tc>
              </a:tr>
              <a:tr h="307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Sotalol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marR="135445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III</a:t>
                      </a:r>
                      <a:r>
                        <a:rPr sz="1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(A)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498840" y="643509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100" y="6083300"/>
            <a:ext cx="6137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Modified from: </a:t>
            </a:r>
            <a:r>
              <a:rPr sz="1200" spc="-5" dirty="0">
                <a:latin typeface="Arial"/>
                <a:cs typeface="Arial"/>
              </a:rPr>
              <a:t>ACC/AHA/ESC Practice Guidelines, </a:t>
            </a:r>
            <a:r>
              <a:rPr sz="1200" dirty="0">
                <a:latin typeface="Arial"/>
                <a:cs typeface="Arial"/>
              </a:rPr>
              <a:t>Fuster et al.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JACC</a:t>
            </a:r>
            <a:r>
              <a:rPr sz="1200" dirty="0">
                <a:latin typeface="Arial"/>
                <a:cs typeface="Arial"/>
              </a:rPr>
              <a:t> 2006; 48: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e149-246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700" y="497840"/>
            <a:ext cx="5049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Electric</a:t>
            </a:r>
            <a:r>
              <a:rPr sz="4400" b="1" spc="-7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Cardioversion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439" y="1861820"/>
            <a:ext cx="752157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  <a:tabLst>
                <a:tab pos="2661920" algn="l"/>
              </a:tabLst>
            </a:pPr>
            <a:r>
              <a:rPr sz="3200" spc="-5" dirty="0">
                <a:latin typeface="Calibri"/>
                <a:cs typeface="Calibri"/>
              </a:rPr>
              <a:t>(Also known as </a:t>
            </a:r>
            <a:r>
              <a:rPr sz="3200" dirty="0">
                <a:latin typeface="Calibri"/>
                <a:cs typeface="Calibri"/>
              </a:rPr>
              <a:t>" </a:t>
            </a:r>
            <a:r>
              <a:rPr sz="3200" spc="-5" dirty="0">
                <a:latin typeface="Calibri"/>
                <a:cs typeface="Calibri"/>
              </a:rPr>
              <a:t>direct-current" or DC  cardioversion);	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procedure whereby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synchronized electrical shock is delivered  through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chest wall to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heart through  special electrodes or paddles that are applied  to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skin of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chest 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back.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860" y="307340"/>
            <a:ext cx="32550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Calibri"/>
                <a:cs typeface="Calibri"/>
              </a:rPr>
              <a:t>Basic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principles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3040"/>
            <a:ext cx="1371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480820"/>
            <a:ext cx="7673975" cy="437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Calibri"/>
                <a:cs typeface="Calibri"/>
              </a:rPr>
              <a:t>Transient delivery of electrical current causes </a:t>
            </a:r>
            <a:r>
              <a:rPr sz="2500" dirty="0">
                <a:latin typeface="Calibri"/>
                <a:cs typeface="Calibri"/>
              </a:rPr>
              <a:t>a </a:t>
            </a:r>
            <a:r>
              <a:rPr sz="2500" spc="-5" dirty="0">
                <a:latin typeface="Calibri"/>
                <a:cs typeface="Calibri"/>
              </a:rPr>
              <a:t>momentary  depolarization of most cardiac cells allowing the sinus node  </a:t>
            </a:r>
            <a:r>
              <a:rPr sz="2500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resume normal pacemaker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activity.</a:t>
            </a:r>
            <a:endParaRPr sz="2500">
              <a:latin typeface="Calibri"/>
              <a:cs typeface="Calibri"/>
            </a:endParaRPr>
          </a:p>
          <a:p>
            <a:pPr marL="12700" marR="296545">
              <a:lnSpc>
                <a:spcPct val="100000"/>
              </a:lnSpc>
              <a:spcBef>
                <a:spcPts val="620"/>
              </a:spcBef>
            </a:pPr>
            <a:r>
              <a:rPr sz="2500" spc="-5" dirty="0">
                <a:latin typeface="Calibri"/>
                <a:cs typeface="Calibri"/>
              </a:rPr>
              <a:t>In the presence of reentrant-induced arrhythmia, such </a:t>
            </a:r>
            <a:r>
              <a:rPr sz="2500" dirty="0">
                <a:latin typeface="Calibri"/>
                <a:cs typeface="Calibri"/>
              </a:rPr>
              <a:t>as  </a:t>
            </a:r>
            <a:r>
              <a:rPr sz="2500" spc="-10" dirty="0">
                <a:latin typeface="Calibri"/>
                <a:cs typeface="Calibri"/>
              </a:rPr>
              <a:t>PSVT </a:t>
            </a:r>
            <a:r>
              <a:rPr sz="2500" spc="-5" dirty="0">
                <a:latin typeface="Calibri"/>
                <a:cs typeface="Calibri"/>
              </a:rPr>
              <a:t>and VT, electrical cardioversion interrupts the self-  perpetuating circuit and restores </a:t>
            </a:r>
            <a:r>
              <a:rPr sz="2500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sinus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rhythm.</a:t>
            </a:r>
            <a:endParaRPr sz="2500">
              <a:latin typeface="Calibri"/>
              <a:cs typeface="Calibri"/>
            </a:endParaRPr>
          </a:p>
          <a:p>
            <a:pPr marL="12700" marR="135890">
              <a:lnSpc>
                <a:spcPct val="100000"/>
              </a:lnSpc>
              <a:spcBef>
                <a:spcPts val="620"/>
              </a:spcBef>
            </a:pPr>
            <a:r>
              <a:rPr sz="2500" spc="-5" dirty="0">
                <a:latin typeface="Calibri"/>
                <a:cs typeface="Calibri"/>
              </a:rPr>
              <a:t>Electrical cardioversion is much less effective </a:t>
            </a:r>
            <a:r>
              <a:rPr sz="2500" dirty="0">
                <a:latin typeface="Calibri"/>
                <a:cs typeface="Calibri"/>
              </a:rPr>
              <a:t>in </a:t>
            </a:r>
            <a:r>
              <a:rPr sz="2500" spc="-5" dirty="0">
                <a:latin typeface="Calibri"/>
                <a:cs typeface="Calibri"/>
              </a:rPr>
              <a:t>treating  arrhythmia caused by increased automaticity (eg, digitalis-  induced tachycardia, catecholamine-induced arrhythmia)  since the mechanism of the arrhythmia remains after the  arrhythmia is terminated and therefore </a:t>
            </a:r>
            <a:r>
              <a:rPr sz="2500" dirty="0">
                <a:latin typeface="Calibri"/>
                <a:cs typeface="Calibri"/>
              </a:rPr>
              <a:t>is </a:t>
            </a:r>
            <a:r>
              <a:rPr sz="2500" spc="-5" dirty="0">
                <a:latin typeface="Calibri"/>
                <a:cs typeface="Calibri"/>
              </a:rPr>
              <a:t>likely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recur.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684779"/>
            <a:ext cx="1371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906520"/>
            <a:ext cx="1371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1059" y="406400"/>
            <a:ext cx="2341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Calibri"/>
                <a:cs typeface="Calibri"/>
              </a:rPr>
              <a:t>In</a:t>
            </a:r>
            <a:r>
              <a:rPr sz="4000" b="1" spc="-10" dirty="0">
                <a:latin typeface="Calibri"/>
                <a:cs typeface="Calibri"/>
              </a:rPr>
              <a:t>d</a:t>
            </a:r>
            <a:r>
              <a:rPr sz="4000" b="1" spc="5" dirty="0">
                <a:latin typeface="Calibri"/>
                <a:cs typeface="Calibri"/>
              </a:rPr>
              <a:t>i</a:t>
            </a:r>
            <a:r>
              <a:rPr sz="4000" b="1" spc="-10" dirty="0">
                <a:latin typeface="Calibri"/>
                <a:cs typeface="Calibri"/>
              </a:rPr>
              <a:t>c</a:t>
            </a:r>
            <a:r>
              <a:rPr sz="4000" b="1" spc="-15" dirty="0">
                <a:latin typeface="Calibri"/>
                <a:cs typeface="Calibri"/>
              </a:rPr>
              <a:t>a</a:t>
            </a:r>
            <a:r>
              <a:rPr sz="4000" b="1" dirty="0">
                <a:latin typeface="Calibri"/>
                <a:cs typeface="Calibri"/>
              </a:rPr>
              <a:t>t</a:t>
            </a:r>
            <a:r>
              <a:rPr sz="4000" b="1" spc="-5" dirty="0">
                <a:latin typeface="Calibri"/>
                <a:cs typeface="Calibri"/>
              </a:rPr>
              <a:t>io</a:t>
            </a:r>
            <a:r>
              <a:rPr sz="4000" b="1" dirty="0">
                <a:latin typeface="Calibri"/>
                <a:cs typeface="Calibri"/>
              </a:rPr>
              <a:t>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82700"/>
            <a:ext cx="8427085" cy="51638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94869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Based on advanced cardiac </a:t>
            </a:r>
            <a:r>
              <a:rPr sz="3000" spc="-10" dirty="0">
                <a:latin typeface="Calibri"/>
                <a:cs typeface="Calibri"/>
              </a:rPr>
              <a:t>life </a:t>
            </a:r>
            <a:r>
              <a:rPr sz="3000" spc="-5" dirty="0">
                <a:latin typeface="Calibri"/>
                <a:cs typeface="Calibri"/>
              </a:rPr>
              <a:t>support (ACLS)  </a:t>
            </a:r>
            <a:r>
              <a:rPr sz="3000" spc="-10" dirty="0">
                <a:latin typeface="Calibri"/>
                <a:cs typeface="Calibri"/>
              </a:rPr>
              <a:t>guidelines: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89900"/>
              </a:lnSpc>
              <a:spcBef>
                <a:spcPts val="695"/>
              </a:spcBef>
              <a:buFont typeface="Arial"/>
              <a:buChar char="•"/>
              <a:tabLst>
                <a:tab pos="441325" algn="l"/>
                <a:tab pos="441959" algn="l"/>
              </a:tabLst>
            </a:pPr>
            <a:r>
              <a:rPr dirty="0"/>
              <a:t>	</a:t>
            </a:r>
            <a:r>
              <a:rPr sz="3000" spc="-5" dirty="0">
                <a:latin typeface="Calibri"/>
                <a:cs typeface="Calibri"/>
              </a:rPr>
              <a:t>Any patient with narrow or wide </a:t>
            </a:r>
            <a:r>
              <a:rPr sz="3000" spc="-10" dirty="0">
                <a:latin typeface="Calibri"/>
                <a:cs typeface="Calibri"/>
              </a:rPr>
              <a:t>QRS </a:t>
            </a:r>
            <a:r>
              <a:rPr sz="3000" spc="-5" dirty="0">
                <a:latin typeface="Calibri"/>
                <a:cs typeface="Calibri"/>
              </a:rPr>
              <a:t>complex  tachycardia (ventricular rate &gt;150) </a:t>
            </a:r>
            <a:r>
              <a:rPr sz="3000" spc="-10" dirty="0">
                <a:latin typeface="Calibri"/>
                <a:cs typeface="Calibri"/>
              </a:rPr>
              <a:t>who </a:t>
            </a:r>
            <a:r>
              <a:rPr sz="3000" spc="-5" dirty="0">
                <a:latin typeface="Calibri"/>
                <a:cs typeface="Calibri"/>
              </a:rPr>
              <a:t>is unstable  (eg, chest pain, pulmonary edema, </a:t>
            </a:r>
            <a:r>
              <a:rPr sz="3000" spc="-10" dirty="0">
                <a:latin typeface="Calibri"/>
                <a:cs typeface="Calibri"/>
              </a:rPr>
              <a:t>lightheadedness,  </a:t>
            </a:r>
            <a:r>
              <a:rPr sz="3000" spc="-5" dirty="0">
                <a:latin typeface="Calibri"/>
                <a:cs typeface="Calibri"/>
              </a:rPr>
              <a:t>hypotension, signs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5" dirty="0">
                <a:latin typeface="Calibri"/>
                <a:cs typeface="Calibri"/>
              </a:rPr>
              <a:t> shock).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Supraventricular tachycardia </a:t>
            </a:r>
            <a:r>
              <a:rPr sz="3000" spc="-10" dirty="0">
                <a:latin typeface="Calibri"/>
                <a:cs typeface="Calibri"/>
              </a:rPr>
              <a:t>due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" dirty="0">
                <a:latin typeface="Calibri"/>
                <a:cs typeface="Calibri"/>
              </a:rPr>
              <a:t> reentry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Atrial</a:t>
            </a:r>
            <a:r>
              <a:rPr sz="3000" spc="-10" dirty="0">
                <a:latin typeface="Calibri"/>
                <a:cs typeface="Calibri"/>
              </a:rPr>
              <a:t> fibrillation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Atrial </a:t>
            </a:r>
            <a:r>
              <a:rPr sz="3000" spc="-10" dirty="0">
                <a:latin typeface="Calibri"/>
                <a:cs typeface="Calibri"/>
              </a:rPr>
              <a:t>flutter </a:t>
            </a:r>
            <a:r>
              <a:rPr sz="3000" spc="-5" dirty="0">
                <a:latin typeface="Calibri"/>
                <a:cs typeface="Calibri"/>
              </a:rPr>
              <a:t>(types </a:t>
            </a:r>
            <a:r>
              <a:rPr sz="3000" dirty="0">
                <a:latin typeface="Calibri"/>
                <a:cs typeface="Calibri"/>
              </a:rPr>
              <a:t>I </a:t>
            </a:r>
            <a:r>
              <a:rPr sz="3000" spc="-5" dirty="0">
                <a:latin typeface="Calibri"/>
                <a:cs typeface="Calibri"/>
              </a:rPr>
              <a:t>and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II)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Atrial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tachycardia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Monomorphic VT with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 smtClean="0">
                <a:latin typeface="Calibri"/>
                <a:cs typeface="Calibri"/>
              </a:rPr>
              <a:t>pulse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0" y="497840"/>
            <a:ext cx="4031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Contraindications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0350"/>
            <a:ext cx="7731125" cy="44805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Presence of left atrial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thrombus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Digitalis toxicity or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hypokalemia</a:t>
            </a:r>
            <a:endParaRPr sz="3200">
              <a:latin typeface="Calibri"/>
              <a:cs typeface="Calibri"/>
            </a:endParaRPr>
          </a:p>
          <a:p>
            <a:pPr marL="355600" marR="263525" indent="-342900">
              <a:lnSpc>
                <a:spcPts val="3450"/>
              </a:lnSpc>
              <a:spcBef>
                <a:spcPts val="8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Sinus tachycardia caused by various clinical  conditions and catecholamine-induced  arrhythmia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Multifocal atrial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tachycardia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50"/>
              </a:lnSpc>
              <a:spcBef>
                <a:spcPts val="8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VF (since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cardioverter may </a:t>
            </a:r>
            <a:r>
              <a:rPr sz="3200" dirty="0">
                <a:latin typeface="Calibri"/>
                <a:cs typeface="Calibri"/>
              </a:rPr>
              <a:t>not </a:t>
            </a:r>
            <a:r>
              <a:rPr sz="3200" spc="-5" dirty="0">
                <a:latin typeface="Calibri"/>
                <a:cs typeface="Calibri"/>
              </a:rPr>
              <a:t>sense </a:t>
            </a:r>
            <a:r>
              <a:rPr sz="3200" dirty="0">
                <a:latin typeface="Calibri"/>
                <a:cs typeface="Calibri"/>
              </a:rPr>
              <a:t>a  QRS </a:t>
            </a:r>
            <a:r>
              <a:rPr sz="3200" spc="-5" dirty="0">
                <a:latin typeface="Calibri"/>
                <a:cs typeface="Calibri"/>
              </a:rPr>
              <a:t>wave and may therefore fail to deliver </a:t>
            </a:r>
            <a:r>
              <a:rPr sz="3200" dirty="0">
                <a:latin typeface="Calibri"/>
                <a:cs typeface="Calibri"/>
              </a:rPr>
              <a:t>a  </a:t>
            </a:r>
            <a:r>
              <a:rPr sz="3200" spc="-5" dirty="0">
                <a:latin typeface="Calibri"/>
                <a:cs typeface="Calibri"/>
              </a:rPr>
              <a:t>shock)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 marR="5080" indent="-3429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Recommendations for</a:t>
            </a:r>
            <a:r>
              <a:rPr sz="4000" spc="-105" dirty="0"/>
              <a:t> </a:t>
            </a:r>
            <a:r>
              <a:rPr sz="4000" spc="-5" dirty="0"/>
              <a:t>Direct-current  Cardioversion of Atrial</a:t>
            </a:r>
            <a:r>
              <a:rPr sz="4000" spc="-25" dirty="0"/>
              <a:t> </a:t>
            </a:r>
            <a:r>
              <a:rPr sz="4000" spc="-10" dirty="0"/>
              <a:t>Fibrillation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7020"/>
            <a:ext cx="8203565" cy="49364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Class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</a:p>
          <a:p>
            <a:pPr marL="355600" marR="5080" indent="-342900">
              <a:lnSpc>
                <a:spcPts val="2590"/>
              </a:lnSpc>
              <a:spcBef>
                <a:spcPts val="63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When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rapid ventricular response does not respond promptly  to pharmacological </a:t>
            </a:r>
            <a:r>
              <a:rPr sz="2400" dirty="0">
                <a:latin typeface="Calibri"/>
                <a:cs typeface="Calibri"/>
              </a:rPr>
              <a:t>measures </a:t>
            </a:r>
            <a:r>
              <a:rPr sz="2400" spc="-5" dirty="0">
                <a:latin typeface="Calibri"/>
                <a:cs typeface="Calibri"/>
              </a:rPr>
              <a:t>for patients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AF with </a:t>
            </a:r>
            <a:r>
              <a:rPr sz="2400" spc="-10" dirty="0">
                <a:latin typeface="Calibri"/>
                <a:cs typeface="Calibri"/>
              </a:rPr>
              <a:t>ongoing  </a:t>
            </a:r>
            <a:r>
              <a:rPr sz="2400" spc="-5" dirty="0">
                <a:latin typeface="Calibri"/>
                <a:cs typeface="Calibri"/>
              </a:rPr>
              <a:t>myocardial ischemia, symptomatic hypotension, </a:t>
            </a:r>
            <a:r>
              <a:rPr sz="2400" dirty="0">
                <a:latin typeface="Calibri"/>
                <a:cs typeface="Calibri"/>
              </a:rPr>
              <a:t>angina </a:t>
            </a:r>
            <a:r>
              <a:rPr sz="2400" spc="-10" dirty="0">
                <a:latin typeface="Calibri"/>
                <a:cs typeface="Calibri"/>
              </a:rPr>
              <a:t>or </a:t>
            </a:r>
            <a:r>
              <a:rPr sz="2400" spc="-5" dirty="0">
                <a:latin typeface="Calibri"/>
                <a:cs typeface="Calibri"/>
              </a:rPr>
              <a:t>hear  faliure, immediate R-wave synchronized direct-current  cardioversion is recommended. (Level of Evidence: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C)</a:t>
            </a:r>
            <a:endParaRPr sz="2400" dirty="0">
              <a:latin typeface="Calibri"/>
              <a:cs typeface="Calibri"/>
            </a:endParaRPr>
          </a:p>
          <a:p>
            <a:pPr marL="355600" marR="659765" indent="-342900">
              <a:lnSpc>
                <a:spcPts val="2590"/>
              </a:lnSpc>
              <a:spcBef>
                <a:spcPts val="600"/>
              </a:spcBef>
              <a:buFont typeface="Calibri"/>
              <a:buAutoNum type="arabicPeriod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spc="-5" dirty="0">
                <a:latin typeface="Calibri"/>
                <a:cs typeface="Calibri"/>
              </a:rPr>
              <a:t>AF involving preexcitation when very rapid tachycardia or  hemodynamic instability occurs. (Level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Evidence: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B)</a:t>
            </a:r>
          </a:p>
          <a:p>
            <a:pPr marL="355600" marR="52069" indent="-342900">
              <a:lnSpc>
                <a:spcPct val="90000"/>
              </a:lnSpc>
              <a:spcBef>
                <a:spcPts val="560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Cardioversion is recommended in patients without  hemodynamic instability when symptoms of </a:t>
            </a:r>
            <a:r>
              <a:rPr sz="2400" dirty="0">
                <a:latin typeface="Calibri"/>
                <a:cs typeface="Calibri"/>
              </a:rPr>
              <a:t>AF are  </a:t>
            </a:r>
            <a:r>
              <a:rPr sz="2400" spc="-5" dirty="0">
                <a:latin typeface="Calibri"/>
                <a:cs typeface="Calibri"/>
              </a:rPr>
              <a:t>unacceptable to the patient. In case of early relapse of </a:t>
            </a:r>
            <a:r>
              <a:rPr sz="2400" dirty="0">
                <a:latin typeface="Calibri"/>
                <a:cs typeface="Calibri"/>
              </a:rPr>
              <a:t>AF </a:t>
            </a:r>
            <a:r>
              <a:rPr sz="2400" spc="-5" dirty="0">
                <a:latin typeface="Calibri"/>
                <a:cs typeface="Calibri"/>
              </a:rPr>
              <a:t>after  cardioversion, repeated cardioversion attempts </a:t>
            </a:r>
            <a:r>
              <a:rPr sz="240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made  </a:t>
            </a:r>
            <a:r>
              <a:rPr sz="2400" spc="-5" dirty="0">
                <a:latin typeface="Calibri"/>
                <a:cs typeface="Calibri"/>
              </a:rPr>
              <a:t>following administration of antiarrhythmic medication. (Level  of Evidence: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805434"/>
            <a:ext cx="2817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Defibrillation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039164" y="1502888"/>
            <a:ext cx="6998334" cy="429861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20"/>
              </a:spcBef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600" dirty="0">
                <a:latin typeface="Arial"/>
                <a:cs typeface="Arial"/>
              </a:rPr>
              <a:t>History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1900 defibrillation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discovery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1947 human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defibrillation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1967 successful outside hospital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defibrillation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600" dirty="0">
                <a:latin typeface="Arial"/>
                <a:cs typeface="Arial"/>
              </a:rPr>
              <a:t>For VF or pulseless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VT</a:t>
            </a:r>
          </a:p>
          <a:p>
            <a:pPr>
              <a:lnSpc>
                <a:spcPct val="100000"/>
              </a:lnSpc>
              <a:buClr>
                <a:srgbClr val="FF8500"/>
              </a:buClr>
              <a:buFont typeface="Wingdings"/>
              <a:buChar char=""/>
            </a:pPr>
            <a:endParaRPr sz="3800" dirty="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buClr>
                <a:srgbClr val="FF8500"/>
              </a:buClr>
              <a:buFont typeface="Wingdings"/>
              <a:buChar char=""/>
              <a:tabLst>
                <a:tab pos="195580" algn="l"/>
              </a:tabLst>
            </a:pPr>
            <a:r>
              <a:rPr sz="2600" dirty="0">
                <a:latin typeface="Arial"/>
                <a:cs typeface="Arial"/>
              </a:rPr>
              <a:t>Defibrillation (shock success) </a:t>
            </a:r>
            <a:r>
              <a:rPr sz="2600" dirty="0">
                <a:latin typeface="Wingdings"/>
                <a:cs typeface="Wingdings"/>
              </a:rPr>
              <a:t>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termination of  VF for at least 5s following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shock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66658" y="59105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 marR="5080" indent="-3429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Recommendations for</a:t>
            </a:r>
            <a:r>
              <a:rPr sz="4000" spc="-105" dirty="0"/>
              <a:t> </a:t>
            </a:r>
            <a:r>
              <a:rPr sz="4000" spc="-5" dirty="0"/>
              <a:t>Direct-current  Cardioversion of Atrial</a:t>
            </a:r>
            <a:r>
              <a:rPr sz="4000" spc="-25" dirty="0"/>
              <a:t> </a:t>
            </a:r>
            <a:r>
              <a:rPr sz="4000" spc="-10" dirty="0"/>
              <a:t>Fibrillation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9240"/>
            <a:ext cx="8010525" cy="49047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Class </a:t>
            </a:r>
            <a:r>
              <a:rPr sz="3000" dirty="0">
                <a:latin typeface="Calibri"/>
                <a:cs typeface="Calibri"/>
              </a:rPr>
              <a:t>IIa</a:t>
            </a:r>
          </a:p>
          <a:p>
            <a:pPr marL="355600" marR="5080" indent="-342900">
              <a:lnSpc>
                <a:spcPts val="3240"/>
              </a:lnSpc>
              <a:spcBef>
                <a:spcPts val="785"/>
              </a:spcBef>
              <a:buAutoNum type="arabicPeriod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Direct-current cardioversion </a:t>
            </a:r>
            <a:r>
              <a:rPr sz="3000" dirty="0">
                <a:latin typeface="Calibri"/>
                <a:cs typeface="Calibri"/>
              </a:rPr>
              <a:t>can </a:t>
            </a:r>
            <a:r>
              <a:rPr sz="3000" spc="-5" dirty="0">
                <a:latin typeface="Calibri"/>
                <a:cs typeface="Calibri"/>
              </a:rPr>
              <a:t>be useful </a:t>
            </a:r>
            <a:r>
              <a:rPr sz="3000" dirty="0">
                <a:latin typeface="Calibri"/>
                <a:cs typeface="Calibri"/>
              </a:rPr>
              <a:t>to  </a:t>
            </a:r>
            <a:r>
              <a:rPr sz="3000" spc="-5" dirty="0">
                <a:latin typeface="Calibri"/>
                <a:cs typeface="Calibri"/>
              </a:rPr>
              <a:t>restore sinus rhythm </a:t>
            </a:r>
            <a:r>
              <a:rPr sz="3000" dirty="0">
                <a:latin typeface="Calibri"/>
                <a:cs typeface="Calibri"/>
              </a:rPr>
              <a:t>as </a:t>
            </a:r>
            <a:r>
              <a:rPr sz="3000" spc="-5" dirty="0">
                <a:latin typeface="Calibri"/>
                <a:cs typeface="Calibri"/>
              </a:rPr>
              <a:t>part </a:t>
            </a:r>
            <a:r>
              <a:rPr sz="3000" dirty="0">
                <a:latin typeface="Calibri"/>
                <a:cs typeface="Calibri"/>
              </a:rPr>
              <a:t>of a </a:t>
            </a:r>
            <a:r>
              <a:rPr sz="3000" spc="-5" dirty="0">
                <a:latin typeface="Calibri"/>
                <a:cs typeface="Calibri"/>
              </a:rPr>
              <a:t>long-term  management strategy for patients with AF. (Level  of Evidence: B)</a:t>
            </a:r>
            <a:endParaRPr sz="3000" dirty="0">
              <a:latin typeface="Calibri"/>
              <a:cs typeface="Calibri"/>
            </a:endParaRPr>
          </a:p>
          <a:p>
            <a:pPr marL="355600" marR="110489" indent="-342900">
              <a:lnSpc>
                <a:spcPct val="89900"/>
              </a:lnSpc>
              <a:spcBef>
                <a:spcPts val="695"/>
              </a:spcBef>
              <a:buAutoNum type="arabicPeriod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Patient </a:t>
            </a:r>
            <a:r>
              <a:rPr sz="3000" spc="-10" dirty="0">
                <a:latin typeface="Calibri"/>
                <a:cs typeface="Calibri"/>
              </a:rPr>
              <a:t>preference </a:t>
            </a:r>
            <a:r>
              <a:rPr sz="3000" spc="-5" dirty="0">
                <a:latin typeface="Calibri"/>
                <a:cs typeface="Calibri"/>
              </a:rPr>
              <a:t>is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reasonable consideration  in the selection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infrequently repeated  </a:t>
            </a:r>
            <a:r>
              <a:rPr sz="3000" spc="-5" dirty="0">
                <a:latin typeface="Calibri"/>
                <a:cs typeface="Calibri"/>
              </a:rPr>
              <a:t>cardioversions for the management </a:t>
            </a:r>
            <a:r>
              <a:rPr sz="3000" dirty="0">
                <a:latin typeface="Calibri"/>
                <a:cs typeface="Calibri"/>
              </a:rPr>
              <a:t>of  </a:t>
            </a:r>
            <a:r>
              <a:rPr sz="3000" spc="-5" dirty="0">
                <a:latin typeface="Calibri"/>
                <a:cs typeface="Calibri"/>
              </a:rPr>
              <a:t>symptomatic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5" dirty="0">
                <a:latin typeface="Calibri"/>
                <a:cs typeface="Calibri"/>
              </a:rPr>
              <a:t>recurrent AF. (Level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Evidence:  </a:t>
            </a:r>
            <a:r>
              <a:rPr sz="3000" spc="-5" dirty="0">
                <a:latin typeface="Calibri"/>
                <a:cs typeface="Calibri"/>
              </a:rPr>
              <a:t>C)</a:t>
            </a:r>
            <a:endParaRPr sz="3000" dirty="0">
              <a:latin typeface="Calibri"/>
              <a:cs typeface="Calibri"/>
            </a:endParaRPr>
          </a:p>
          <a:p>
            <a:pPr marL="1140460">
              <a:lnSpc>
                <a:spcPct val="100000"/>
              </a:lnSpc>
              <a:spcBef>
                <a:spcPts val="2370"/>
              </a:spcBef>
            </a:pPr>
            <a:r>
              <a:rPr sz="1200" spc="-5" dirty="0">
                <a:latin typeface="Arial"/>
                <a:cs typeface="Arial"/>
              </a:rPr>
              <a:t>ACC/AHA/ESC Practice Guidelines, </a:t>
            </a:r>
            <a:r>
              <a:rPr sz="1200" dirty="0">
                <a:latin typeface="Arial"/>
                <a:cs typeface="Arial"/>
              </a:rPr>
              <a:t>Fuster et al.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JACC</a:t>
            </a:r>
            <a:r>
              <a:rPr sz="1200" dirty="0">
                <a:latin typeface="Arial"/>
                <a:cs typeface="Arial"/>
              </a:rPr>
              <a:t> 2006; 48: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e149-246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4529" y="414020"/>
            <a:ext cx="25666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latin typeface="Calibri"/>
                <a:cs typeface="Calibri"/>
              </a:rPr>
              <a:t>E</a:t>
            </a:r>
            <a:r>
              <a:rPr sz="4400" b="1" spc="5" dirty="0">
                <a:latin typeface="Calibri"/>
                <a:cs typeface="Calibri"/>
              </a:rPr>
              <a:t>q</a:t>
            </a:r>
            <a:r>
              <a:rPr sz="4400" b="1" spc="-5" dirty="0">
                <a:latin typeface="Calibri"/>
                <a:cs typeface="Calibri"/>
              </a:rPr>
              <a:t>ui</a:t>
            </a:r>
            <a:r>
              <a:rPr sz="4400" b="1" spc="5" dirty="0">
                <a:latin typeface="Calibri"/>
                <a:cs typeface="Calibri"/>
              </a:rPr>
              <a:t>p</a:t>
            </a:r>
            <a:r>
              <a:rPr sz="4400" b="1" spc="-5" dirty="0">
                <a:latin typeface="Calibri"/>
                <a:cs typeface="Calibri"/>
              </a:rPr>
              <a:t>m</a:t>
            </a:r>
            <a:r>
              <a:rPr sz="4400" b="1" dirty="0">
                <a:latin typeface="Calibri"/>
                <a:cs typeface="Calibri"/>
              </a:rPr>
              <a:t>e</a:t>
            </a:r>
            <a:r>
              <a:rPr sz="4400" b="1" spc="5" dirty="0">
                <a:latin typeface="Calibri"/>
                <a:cs typeface="Calibri"/>
              </a:rPr>
              <a:t>n</a:t>
            </a:r>
            <a:r>
              <a:rPr sz="4400" b="1" dirty="0">
                <a:latin typeface="Calibri"/>
                <a:cs typeface="Calibri"/>
              </a:rPr>
              <a:t>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784350"/>
            <a:ext cx="8132445" cy="434086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45770" indent="-43307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sz="3200" spc="-5" dirty="0">
                <a:latin typeface="Calibri"/>
                <a:cs typeface="Calibri"/>
              </a:rPr>
              <a:t>Defibrillator with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synchronising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button.</a:t>
            </a:r>
            <a:endParaRPr sz="3200">
              <a:latin typeface="Calibri"/>
              <a:cs typeface="Calibri"/>
            </a:endParaRPr>
          </a:p>
          <a:p>
            <a:pPr marL="287020" marR="826769" indent="-274320">
              <a:lnSpc>
                <a:spcPct val="110700"/>
              </a:lnSpc>
              <a:buFont typeface="Arial"/>
              <a:buChar char="•"/>
              <a:tabLst>
                <a:tab pos="445134" algn="l"/>
                <a:tab pos="445770" algn="l"/>
              </a:tabLst>
            </a:pPr>
            <a:r>
              <a:rPr dirty="0"/>
              <a:t>	</a:t>
            </a:r>
            <a:r>
              <a:rPr sz="3200" spc="-5" dirty="0">
                <a:latin typeface="Calibri"/>
                <a:cs typeface="Calibri"/>
              </a:rPr>
              <a:t>Emergency trolley with emergency drugs;  </a:t>
            </a:r>
            <a:r>
              <a:rPr sz="3200" dirty="0">
                <a:latin typeface="Calibri"/>
                <a:cs typeface="Calibri"/>
              </a:rPr>
              <a:t>( </a:t>
            </a:r>
            <a:r>
              <a:rPr sz="3200" spc="-5" dirty="0">
                <a:latin typeface="Calibri"/>
                <a:cs typeface="Calibri"/>
              </a:rPr>
              <a:t>lignocaine, atropine, and adrenaline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).</a:t>
            </a:r>
            <a:endParaRPr sz="3200">
              <a:latin typeface="Calibri"/>
              <a:cs typeface="Calibri"/>
            </a:endParaRPr>
          </a:p>
          <a:p>
            <a:pPr marL="537210" indent="-52451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536575" algn="l"/>
                <a:tab pos="537210" algn="l"/>
                <a:tab pos="8016875" algn="l"/>
              </a:tabLst>
            </a:pP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xy</a:t>
            </a:r>
            <a:r>
              <a:rPr sz="3200" dirty="0">
                <a:latin typeface="Calibri"/>
                <a:cs typeface="Calibri"/>
              </a:rPr>
              <a:t>gen</a:t>
            </a:r>
            <a:r>
              <a:rPr sz="3200" spc="-10" dirty="0">
                <a:latin typeface="Calibri"/>
                <a:cs typeface="Calibri"/>
              </a:rPr>
              <a:t> m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sk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ntu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quip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spc="-5" dirty="0">
                <a:latin typeface="Calibri"/>
                <a:cs typeface="Calibri"/>
              </a:rPr>
              <a:t>ai</a:t>
            </a:r>
            <a:r>
              <a:rPr sz="3200" dirty="0">
                <a:latin typeface="Calibri"/>
                <a:cs typeface="Calibri"/>
              </a:rPr>
              <a:t>rway	.</a:t>
            </a:r>
            <a:endParaRPr sz="3200">
              <a:latin typeface="Calibri"/>
              <a:cs typeface="Calibri"/>
            </a:endParaRPr>
          </a:p>
          <a:p>
            <a:pPr marL="354330" marR="642620" indent="-341630">
              <a:lnSpc>
                <a:spcPts val="3450"/>
              </a:lnSpc>
              <a:spcBef>
                <a:spcPts val="86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Calibri"/>
                <a:cs typeface="Calibri"/>
              </a:rPr>
              <a:t>Monitor and </a:t>
            </a:r>
            <a:r>
              <a:rPr sz="3200" spc="-10" dirty="0">
                <a:latin typeface="Calibri"/>
                <a:cs typeface="Calibri"/>
              </a:rPr>
              <a:t>continuous </a:t>
            </a:r>
            <a:r>
              <a:rPr sz="3200" spc="-5" dirty="0">
                <a:latin typeface="Calibri"/>
                <a:cs typeface="Calibri"/>
              </a:rPr>
              <a:t>recording facilities  (BP,ECG,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SpO2).</a:t>
            </a:r>
            <a:endParaRPr sz="32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Calibri"/>
                <a:cs typeface="Calibri"/>
              </a:rPr>
              <a:t>Intravenous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access</a:t>
            </a:r>
            <a:endParaRPr sz="3200">
              <a:latin typeface="Calibri"/>
              <a:cs typeface="Calibri"/>
            </a:endParaRPr>
          </a:p>
          <a:p>
            <a:pPr marL="354330" indent="-34163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200" spc="-5" dirty="0">
                <a:latin typeface="Calibri"/>
                <a:cs typeface="Calibri"/>
              </a:rPr>
              <a:t>Suction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device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6675119"/>
            <a:ext cx="7999730" cy="182880"/>
          </a:xfrm>
          <a:custGeom>
            <a:avLst/>
            <a:gdLst/>
            <a:ahLst/>
            <a:cxnLst/>
            <a:rect l="l" t="t" r="r" b="b"/>
            <a:pathLst>
              <a:path w="7999730" h="182879">
                <a:moveTo>
                  <a:pt x="0" y="182879"/>
                </a:moveTo>
                <a:lnTo>
                  <a:pt x="7999476" y="182879"/>
                </a:lnTo>
                <a:lnTo>
                  <a:pt x="7999476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3E6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23188"/>
            <a:ext cx="8914130" cy="914400"/>
          </a:xfrm>
          <a:custGeom>
            <a:avLst/>
            <a:gdLst/>
            <a:ahLst/>
            <a:cxnLst/>
            <a:rect l="l" t="t" r="r" b="b"/>
            <a:pathLst>
              <a:path w="8914130" h="914400">
                <a:moveTo>
                  <a:pt x="0" y="914400"/>
                </a:moveTo>
                <a:lnTo>
                  <a:pt x="8913876" y="914400"/>
                </a:lnTo>
                <a:lnTo>
                  <a:pt x="8913876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1283284"/>
            <a:ext cx="49663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5" dirty="0">
                <a:latin typeface="Century Gothic"/>
                <a:cs typeface="Century Gothic"/>
              </a:rPr>
              <a:t>Electrode Placement</a:t>
            </a:r>
            <a:r>
              <a:rPr sz="3600" i="1" spc="-35" dirty="0">
                <a:latin typeface="Century Gothic"/>
                <a:cs typeface="Century Gothic"/>
              </a:rPr>
              <a:t> </a:t>
            </a:r>
            <a:r>
              <a:rPr sz="3600" dirty="0"/>
              <a:t>: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22</a:t>
            </a:fld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886200" y="2602992"/>
            <a:ext cx="5257800" cy="2628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2585415"/>
            <a:ext cx="365379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Antero-apical</a:t>
            </a:r>
            <a:r>
              <a:rPr sz="20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position: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Tahoma"/>
                <a:cs typeface="Tahoma"/>
              </a:rPr>
              <a:t>one paddle is placed </a:t>
            </a:r>
            <a:r>
              <a:rPr sz="2000" spc="-5" dirty="0">
                <a:latin typeface="Tahoma"/>
                <a:cs typeface="Tahoma"/>
              </a:rPr>
              <a:t>to the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right  </a:t>
            </a:r>
            <a:r>
              <a:rPr sz="2000" dirty="0">
                <a:latin typeface="Tahoma"/>
                <a:cs typeface="Tahoma"/>
              </a:rPr>
              <a:t>of </a:t>
            </a:r>
            <a:r>
              <a:rPr sz="2000" spc="-5" dirty="0">
                <a:latin typeface="Tahoma"/>
                <a:cs typeface="Tahoma"/>
              </a:rPr>
              <a:t>the sternum </a:t>
            </a:r>
            <a:r>
              <a:rPr sz="2000" dirty="0">
                <a:latin typeface="Tahoma"/>
                <a:cs typeface="Tahoma"/>
              </a:rPr>
              <a:t>just below </a:t>
            </a:r>
            <a:r>
              <a:rPr sz="2000" spc="-5" dirty="0">
                <a:latin typeface="Tahoma"/>
                <a:cs typeface="Tahoma"/>
              </a:rPr>
              <a:t>the  clavicle. </a:t>
            </a:r>
            <a:r>
              <a:rPr sz="2000" dirty="0">
                <a:latin typeface="Tahoma"/>
                <a:cs typeface="Tahoma"/>
              </a:rPr>
              <a:t>Another paddle is  placed </a:t>
            </a:r>
            <a:r>
              <a:rPr sz="2000" spc="-5" dirty="0">
                <a:latin typeface="Tahoma"/>
                <a:cs typeface="Tahoma"/>
              </a:rPr>
              <a:t>to the </a:t>
            </a:r>
            <a:r>
              <a:rPr sz="2000" dirty="0">
                <a:latin typeface="Tahoma"/>
                <a:cs typeface="Tahoma"/>
              </a:rPr>
              <a:t>normal </a:t>
            </a:r>
            <a:r>
              <a:rPr sz="2000" spc="-5" dirty="0">
                <a:latin typeface="Tahoma"/>
                <a:cs typeface="Tahoma"/>
              </a:rPr>
              <a:t>cardiac  </a:t>
            </a:r>
            <a:r>
              <a:rPr sz="2000" dirty="0">
                <a:latin typeface="Tahoma"/>
                <a:cs typeface="Tahoma"/>
              </a:rPr>
              <a:t>apex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.</a:t>
            </a:r>
            <a:endParaRPr sz="2000">
              <a:latin typeface="Tahoma"/>
              <a:cs typeface="Tahoma"/>
            </a:endParaRPr>
          </a:p>
          <a:p>
            <a:pPr marL="12700" marR="2413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Antero-posterior position:  </a:t>
            </a:r>
            <a:r>
              <a:rPr sz="2000" spc="-5" dirty="0">
                <a:latin typeface="Tahoma"/>
                <a:cs typeface="Tahoma"/>
              </a:rPr>
              <a:t>the anterior paddle </a:t>
            </a:r>
            <a:r>
              <a:rPr sz="2000" dirty="0">
                <a:latin typeface="Tahoma"/>
                <a:cs typeface="Tahoma"/>
              </a:rPr>
              <a:t>placed </a:t>
            </a:r>
            <a:r>
              <a:rPr sz="2000" spc="-10" dirty="0">
                <a:latin typeface="Tahoma"/>
                <a:cs typeface="Tahoma"/>
              </a:rPr>
              <a:t>over  </a:t>
            </a: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dirty="0">
                <a:latin typeface="Tahoma"/>
                <a:cs typeface="Tahoma"/>
              </a:rPr>
              <a:t>apex, and </a:t>
            </a:r>
            <a:r>
              <a:rPr sz="2000" spc="-5" dirty="0">
                <a:latin typeface="Tahoma"/>
                <a:cs typeface="Tahoma"/>
              </a:rPr>
              <a:t>the posterior  </a:t>
            </a:r>
            <a:r>
              <a:rPr sz="2000" dirty="0">
                <a:latin typeface="Tahoma"/>
                <a:cs typeface="Tahoma"/>
              </a:rPr>
              <a:t>paddle on </a:t>
            </a:r>
            <a:r>
              <a:rPr sz="2000" spc="-5" dirty="0">
                <a:latin typeface="Tahoma"/>
                <a:cs typeface="Tahoma"/>
              </a:rPr>
              <a:t>the </a:t>
            </a:r>
            <a:r>
              <a:rPr sz="2000" dirty="0">
                <a:latin typeface="Tahoma"/>
                <a:cs typeface="Tahoma"/>
              </a:rPr>
              <a:t>back in the left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or  </a:t>
            </a:r>
            <a:r>
              <a:rPr sz="2000" spc="-5" dirty="0">
                <a:latin typeface="Tahoma"/>
                <a:cs typeface="Tahoma"/>
              </a:rPr>
              <a:t>right infrascapular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region.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8535" y="5618988"/>
            <a:ext cx="4627245" cy="368935"/>
          </a:xfrm>
          <a:prstGeom prst="rect">
            <a:avLst/>
          </a:prstGeom>
          <a:solidFill>
            <a:srgbClr val="666666"/>
          </a:solidFill>
        </p:spPr>
        <p:txBody>
          <a:bodyPr vert="horz" wrap="square" lIns="0" tIns="4508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55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Proper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position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18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paddles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313179"/>
            <a:ext cx="7569834" cy="489712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690880" indent="-342900">
              <a:lnSpc>
                <a:spcPts val="2880"/>
              </a:lnSpc>
              <a:spcBef>
                <a:spcPts val="795"/>
              </a:spcBef>
            </a:pPr>
            <a:r>
              <a:rPr sz="3000" spc="-5" dirty="0">
                <a:latin typeface="Calibri"/>
                <a:cs typeface="Calibri"/>
              </a:rPr>
              <a:t>Atrial </a:t>
            </a:r>
            <a:r>
              <a:rPr sz="3000" spc="-10" dirty="0">
                <a:latin typeface="Calibri"/>
                <a:cs typeface="Calibri"/>
              </a:rPr>
              <a:t>fibrillation </a:t>
            </a:r>
            <a:r>
              <a:rPr sz="3000" spc="-5" dirty="0">
                <a:latin typeface="Calibri"/>
                <a:cs typeface="Calibri"/>
              </a:rPr>
              <a:t>energy requirements are </a:t>
            </a:r>
            <a:r>
              <a:rPr sz="3000" dirty="0">
                <a:latin typeface="Calibri"/>
                <a:cs typeface="Calibri"/>
              </a:rPr>
              <a:t>as  </a:t>
            </a:r>
            <a:r>
              <a:rPr sz="3000" spc="-5" dirty="0">
                <a:latin typeface="Calibri"/>
                <a:cs typeface="Calibri"/>
              </a:rPr>
              <a:t>follows: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200 </a:t>
            </a:r>
            <a:r>
              <a:rPr sz="3000" spc="-5" dirty="0">
                <a:latin typeface="Calibri"/>
                <a:cs typeface="Calibri"/>
              </a:rPr>
              <a:t>Joules for monophasic</a:t>
            </a:r>
            <a:r>
              <a:rPr sz="3000" spc="-10" dirty="0">
                <a:latin typeface="Calibri"/>
                <a:cs typeface="Calibri"/>
              </a:rPr>
              <a:t> devices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120-200 Joules for </a:t>
            </a:r>
            <a:r>
              <a:rPr sz="3000" spc="-10" dirty="0">
                <a:latin typeface="Calibri"/>
                <a:cs typeface="Calibri"/>
              </a:rPr>
              <a:t>biphasic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devices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3000" spc="-5" dirty="0">
                <a:latin typeface="Calibri"/>
                <a:cs typeface="Calibri"/>
              </a:rPr>
              <a:t>Atrial </a:t>
            </a:r>
            <a:r>
              <a:rPr sz="3000" spc="-10" dirty="0">
                <a:latin typeface="Calibri"/>
                <a:cs typeface="Calibri"/>
              </a:rPr>
              <a:t>flutter </a:t>
            </a:r>
            <a:r>
              <a:rPr sz="3000" spc="-5" dirty="0">
                <a:latin typeface="Calibri"/>
                <a:cs typeface="Calibri"/>
              </a:rPr>
              <a:t>energy </a:t>
            </a:r>
            <a:r>
              <a:rPr sz="3000" spc="-10" dirty="0">
                <a:latin typeface="Calibri"/>
                <a:cs typeface="Calibri"/>
              </a:rPr>
              <a:t>requirements </a:t>
            </a:r>
            <a:r>
              <a:rPr sz="3000" dirty="0">
                <a:latin typeface="Calibri"/>
                <a:cs typeface="Calibri"/>
              </a:rPr>
              <a:t>are as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follows: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100 </a:t>
            </a:r>
            <a:r>
              <a:rPr sz="3000" spc="-5" dirty="0">
                <a:latin typeface="Calibri"/>
                <a:cs typeface="Calibri"/>
              </a:rPr>
              <a:t>Joules for monophasic</a:t>
            </a:r>
            <a:r>
              <a:rPr sz="3000" spc="-10" dirty="0">
                <a:latin typeface="Calibri"/>
                <a:cs typeface="Calibri"/>
              </a:rPr>
              <a:t> devices</a:t>
            </a:r>
            <a:endParaRPr sz="3000">
              <a:latin typeface="Calibri"/>
              <a:cs typeface="Calibri"/>
            </a:endParaRPr>
          </a:p>
          <a:p>
            <a:pPr marL="12700" marR="1127125">
              <a:lnSpc>
                <a:spcPts val="3629"/>
              </a:lnSpc>
              <a:spcBef>
                <a:spcPts val="1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50-100 Joules for biphasic devices  Ventricular tachycardia with </a:t>
            </a:r>
            <a:r>
              <a:rPr sz="3000" spc="-10" dirty="0">
                <a:latin typeface="Calibri"/>
                <a:cs typeface="Calibri"/>
              </a:rPr>
              <a:t>pulse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energy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2755"/>
              </a:lnSpc>
            </a:pPr>
            <a:r>
              <a:rPr sz="3000" spc="-5" dirty="0">
                <a:latin typeface="Calibri"/>
                <a:cs typeface="Calibri"/>
              </a:rPr>
              <a:t>requirements are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follows: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200 </a:t>
            </a:r>
            <a:r>
              <a:rPr sz="3000" spc="-5" dirty="0">
                <a:latin typeface="Calibri"/>
                <a:cs typeface="Calibri"/>
              </a:rPr>
              <a:t>Joules for monophasic</a:t>
            </a:r>
            <a:r>
              <a:rPr sz="3000" spc="-10" dirty="0">
                <a:latin typeface="Calibri"/>
                <a:cs typeface="Calibri"/>
              </a:rPr>
              <a:t> devices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100 </a:t>
            </a:r>
            <a:r>
              <a:rPr sz="3000" spc="-5" dirty="0">
                <a:latin typeface="Calibri"/>
                <a:cs typeface="Calibri"/>
              </a:rPr>
              <a:t>Joules for biphasic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devices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6179" y="720090"/>
            <a:ext cx="42265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"/>
                <a:cs typeface="Arial"/>
              </a:rPr>
              <a:t>Energy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Requirements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3902709"/>
            <a:ext cx="7219950" cy="187578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53695" marR="5080" indent="-341630">
              <a:lnSpc>
                <a:spcPct val="101600"/>
              </a:lnSpc>
              <a:spcBef>
                <a:spcPts val="4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3000" spc="-5" dirty="0">
                <a:latin typeface="Calibri"/>
                <a:cs typeface="Calibri"/>
              </a:rPr>
              <a:t>ECG strip shows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atrial </a:t>
            </a:r>
            <a:r>
              <a:rPr sz="3000" spc="-10" dirty="0">
                <a:latin typeface="Calibri"/>
                <a:cs typeface="Calibri"/>
              </a:rPr>
              <a:t>fibrillation  </a:t>
            </a:r>
            <a:r>
              <a:rPr sz="3000" spc="-5" dirty="0">
                <a:latin typeface="Calibri"/>
                <a:cs typeface="Calibri"/>
              </a:rPr>
              <a:t>terminated by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synchronized shock  (synchronization marks [arrows] in the apex 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10" dirty="0">
                <a:latin typeface="Calibri"/>
                <a:cs typeface="Calibri"/>
              </a:rPr>
              <a:t>the QRS </a:t>
            </a:r>
            <a:r>
              <a:rPr sz="3000" spc="-5" dirty="0">
                <a:latin typeface="Calibri"/>
                <a:cs typeface="Calibri"/>
              </a:rPr>
              <a:t>complex)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normal sinus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rhythm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219200"/>
            <a:ext cx="6057900" cy="200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528320"/>
            <a:ext cx="6816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Preparing for </a:t>
            </a:r>
            <a:r>
              <a:rPr sz="4400" b="1" dirty="0">
                <a:latin typeface="Calibri"/>
                <a:cs typeface="Calibri"/>
              </a:rPr>
              <a:t>a</a:t>
            </a:r>
            <a:r>
              <a:rPr sz="4400" b="1" spc="-10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Cardioversion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72590"/>
            <a:ext cx="309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35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339" y="1709420"/>
            <a:ext cx="7585709" cy="464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315">
              <a:lnSpc>
                <a:spcPct val="100000"/>
              </a:lnSpc>
              <a:spcBef>
                <a:spcPts val="100"/>
              </a:spcBef>
              <a:tabLst>
                <a:tab pos="4543425" algn="l"/>
              </a:tabLst>
            </a:pPr>
            <a:r>
              <a:rPr sz="2800" spc="-10" dirty="0">
                <a:latin typeface="Calibri"/>
                <a:cs typeface="Calibri"/>
              </a:rPr>
              <a:t>Do </a:t>
            </a:r>
            <a:r>
              <a:rPr sz="2800" spc="-5" dirty="0">
                <a:latin typeface="Calibri"/>
                <a:cs typeface="Calibri"/>
              </a:rPr>
              <a:t>not eat or </a:t>
            </a:r>
            <a:r>
              <a:rPr sz="2800" spc="-10" dirty="0">
                <a:latin typeface="Calibri"/>
                <a:cs typeface="Calibri"/>
              </a:rPr>
              <a:t>drink </a:t>
            </a:r>
            <a:r>
              <a:rPr sz="2800" spc="-5" dirty="0">
                <a:latin typeface="Calibri"/>
                <a:cs typeface="Calibri"/>
              </a:rPr>
              <a:t>for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least	</a:t>
            </a:r>
            <a:r>
              <a:rPr sz="2800" spc="-10" dirty="0">
                <a:latin typeface="Calibri"/>
                <a:cs typeface="Calibri"/>
              </a:rPr>
              <a:t>eight hours prior </a:t>
            </a:r>
            <a:r>
              <a:rPr sz="280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procedure.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800" spc="-5" dirty="0">
                <a:latin typeface="Calibri"/>
                <a:cs typeface="Calibri"/>
              </a:rPr>
              <a:t>Blood </a:t>
            </a:r>
            <a:r>
              <a:rPr sz="2800" spc="-10" dirty="0">
                <a:latin typeface="Calibri"/>
                <a:cs typeface="Calibri"/>
              </a:rPr>
              <a:t>thining medicines </a:t>
            </a:r>
            <a:r>
              <a:rPr sz="2800" spc="-5" dirty="0">
                <a:latin typeface="Calibri"/>
                <a:cs typeface="Calibri"/>
              </a:rPr>
              <a:t>may </a:t>
            </a:r>
            <a:r>
              <a:rPr sz="2800" spc="-10" dirty="0">
                <a:latin typeface="Calibri"/>
                <a:cs typeface="Calibri"/>
              </a:rPr>
              <a:t>be </a:t>
            </a:r>
            <a:r>
              <a:rPr sz="2800" spc="-5" dirty="0">
                <a:latin typeface="Calibri"/>
                <a:cs typeface="Calibri"/>
              </a:rPr>
              <a:t>given with electrical  </a:t>
            </a:r>
            <a:r>
              <a:rPr sz="2800" spc="-10" dirty="0">
                <a:latin typeface="Calibri"/>
                <a:cs typeface="Calibri"/>
              </a:rPr>
              <a:t>cardioversion </a:t>
            </a:r>
            <a:r>
              <a:rPr sz="2800" spc="-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prevent </a:t>
            </a:r>
            <a:r>
              <a:rPr sz="2800" spc="-5" dirty="0">
                <a:latin typeface="Calibri"/>
                <a:cs typeface="Calibri"/>
              </a:rPr>
              <a:t>clots </a:t>
            </a:r>
            <a:r>
              <a:rPr sz="2800" spc="-10" dirty="0">
                <a:latin typeface="Calibri"/>
                <a:cs typeface="Calibri"/>
              </a:rPr>
              <a:t>from moving </a:t>
            </a:r>
            <a:r>
              <a:rPr sz="2800" spc="-5" dirty="0">
                <a:latin typeface="Calibri"/>
                <a:cs typeface="Calibri"/>
              </a:rPr>
              <a:t>to the  heart</a:t>
            </a:r>
            <a:endParaRPr sz="2800">
              <a:latin typeface="Calibri"/>
              <a:cs typeface="Calibri"/>
            </a:endParaRPr>
          </a:p>
          <a:p>
            <a:pPr marL="12700" marR="681355" indent="80010">
              <a:lnSpc>
                <a:spcPct val="100000"/>
              </a:lnSpc>
              <a:spcBef>
                <a:spcPts val="690"/>
              </a:spcBef>
              <a:tabLst>
                <a:tab pos="6414135" algn="l"/>
              </a:tabLst>
            </a:pPr>
            <a:r>
              <a:rPr sz="280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eg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ed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 m</a:t>
            </a:r>
            <a:r>
              <a:rPr sz="2800" spc="-5" dirty="0">
                <a:latin typeface="Calibri"/>
                <a:cs typeface="Calibri"/>
              </a:rPr>
              <a:t>ed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cat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he  </a:t>
            </a:r>
            <a:r>
              <a:rPr sz="2800" spc="-10" dirty="0">
                <a:latin typeface="Calibri"/>
                <a:cs typeface="Calibri"/>
              </a:rPr>
              <a:t>morning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procedure unless your </a:t>
            </a:r>
            <a:r>
              <a:rPr sz="2800" spc="-5" dirty="0">
                <a:latin typeface="Calibri"/>
                <a:cs typeface="Calibri"/>
              </a:rPr>
              <a:t>medical  </a:t>
            </a:r>
            <a:r>
              <a:rPr sz="2800" spc="-10" dirty="0">
                <a:latin typeface="Calibri"/>
                <a:cs typeface="Calibri"/>
              </a:rPr>
              <a:t>practitioner </a:t>
            </a:r>
            <a:r>
              <a:rPr sz="2800" spc="-5" dirty="0">
                <a:latin typeface="Calibri"/>
                <a:cs typeface="Calibri"/>
              </a:rPr>
              <a:t>has told </a:t>
            </a:r>
            <a:r>
              <a:rPr sz="2800" spc="-10" dirty="0">
                <a:latin typeface="Calibri"/>
                <a:cs typeface="Calibri"/>
              </a:rPr>
              <a:t>you otherwise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1141095">
              <a:lnSpc>
                <a:spcPct val="12050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Stop digoxin 48 </a:t>
            </a:r>
            <a:r>
              <a:rPr sz="2800" spc="-10" dirty="0">
                <a:latin typeface="Calibri"/>
                <a:cs typeface="Calibri"/>
              </a:rPr>
              <a:t>hours prior </a:t>
            </a:r>
            <a:r>
              <a:rPr sz="2800" spc="-5" dirty="0">
                <a:latin typeface="Calibri"/>
                <a:cs typeface="Calibri"/>
              </a:rPr>
              <a:t>to the </a:t>
            </a:r>
            <a:r>
              <a:rPr sz="2800" spc="-10" dirty="0">
                <a:latin typeface="Calibri"/>
                <a:cs typeface="Calibri"/>
              </a:rPr>
              <a:t>procedure  Bring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list </a:t>
            </a:r>
            <a:r>
              <a:rPr sz="2800" dirty="0">
                <a:latin typeface="Calibri"/>
                <a:cs typeface="Calibri"/>
              </a:rPr>
              <a:t>of all </a:t>
            </a:r>
            <a:r>
              <a:rPr sz="2800" spc="-10" dirty="0">
                <a:latin typeface="Calibri"/>
                <a:cs typeface="Calibri"/>
              </a:rPr>
              <a:t>your </a:t>
            </a:r>
            <a:r>
              <a:rPr sz="2800" spc="-5" dirty="0">
                <a:latin typeface="Calibri"/>
                <a:cs typeface="Calibri"/>
              </a:rPr>
              <a:t>medications with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you.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614929"/>
            <a:ext cx="309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35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3982720"/>
            <a:ext cx="309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35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5264150"/>
            <a:ext cx="309245" cy="10541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spc="235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spc="235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780" y="497840"/>
            <a:ext cx="6814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Preparing for </a:t>
            </a:r>
            <a:r>
              <a:rPr sz="4400" b="1" dirty="0">
                <a:latin typeface="Calibri"/>
                <a:cs typeface="Calibri"/>
              </a:rPr>
              <a:t>a</a:t>
            </a:r>
            <a:r>
              <a:rPr sz="4400" b="1" spc="-10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Cardioversion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2221229"/>
            <a:ext cx="8067675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17780" indent="-341630">
              <a:lnSpc>
                <a:spcPct val="100000"/>
              </a:lnSpc>
              <a:spcBef>
                <a:spcPts val="100"/>
              </a:spcBef>
            </a:pPr>
            <a:r>
              <a:rPr sz="4800" spc="195" baseline="5208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r>
              <a:rPr sz="3200" spc="130" dirty="0">
                <a:latin typeface="Calibri"/>
                <a:cs typeface="Calibri"/>
              </a:rPr>
              <a:t>Do </a:t>
            </a:r>
            <a:r>
              <a:rPr sz="3200" dirty="0">
                <a:latin typeface="Calibri"/>
                <a:cs typeface="Calibri"/>
              </a:rPr>
              <a:t>not </a:t>
            </a:r>
            <a:r>
              <a:rPr sz="3200" spc="-5" dirty="0">
                <a:latin typeface="Calibri"/>
                <a:cs typeface="Calibri"/>
              </a:rPr>
              <a:t>apply any lotions or ointments </a:t>
            </a:r>
            <a:r>
              <a:rPr sz="3200" spc="-10" dirty="0">
                <a:latin typeface="Calibri"/>
                <a:cs typeface="Calibri"/>
              </a:rPr>
              <a:t>to</a:t>
            </a:r>
            <a:r>
              <a:rPr sz="3200" spc="-204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chest 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back as this may interfere with </a:t>
            </a:r>
            <a:r>
              <a:rPr sz="3200" spc="-1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adhesiveness of the shocking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pads.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Calibri"/>
              <a:cs typeface="Calibri"/>
            </a:endParaRPr>
          </a:p>
          <a:p>
            <a:pPr marL="391795" marR="682625" indent="-341630">
              <a:lnSpc>
                <a:spcPct val="100000"/>
              </a:lnSpc>
            </a:pPr>
            <a:r>
              <a:rPr sz="4800" spc="195" baseline="6076" dirty="0">
                <a:solidFill>
                  <a:srgbClr val="1E487C"/>
                </a:solidFill>
                <a:latin typeface="Symbol"/>
                <a:cs typeface="Symbol"/>
              </a:rPr>
              <a:t></a:t>
            </a:r>
            <a:r>
              <a:rPr sz="3200" spc="130" dirty="0">
                <a:latin typeface="Calibri"/>
                <a:cs typeface="Calibri"/>
              </a:rPr>
              <a:t>Do </a:t>
            </a:r>
            <a:r>
              <a:rPr sz="3200" dirty="0">
                <a:latin typeface="Calibri"/>
                <a:cs typeface="Calibri"/>
              </a:rPr>
              <a:t>not </a:t>
            </a:r>
            <a:r>
              <a:rPr sz="3200" spc="-5" dirty="0">
                <a:latin typeface="Calibri"/>
                <a:cs typeface="Calibri"/>
              </a:rPr>
              <a:t>drive yourself home after</a:t>
            </a:r>
            <a:r>
              <a:rPr sz="3200" spc="-1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receiving  sedation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anesthesia.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4179" y="375920"/>
            <a:ext cx="3087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D</a:t>
            </a:r>
            <a:r>
              <a:rPr sz="4400" b="1" dirty="0">
                <a:latin typeface="Calibri"/>
                <a:cs typeface="Calibri"/>
              </a:rPr>
              <a:t>e</a:t>
            </a:r>
            <a:r>
              <a:rPr sz="4400" b="1" spc="-5" dirty="0">
                <a:latin typeface="Calibri"/>
                <a:cs typeface="Calibri"/>
              </a:rPr>
              <a:t>fibrill</a:t>
            </a:r>
            <a:r>
              <a:rPr sz="4400" b="1" dirty="0">
                <a:latin typeface="Calibri"/>
                <a:cs typeface="Calibri"/>
              </a:rPr>
              <a:t>a</a:t>
            </a:r>
            <a:r>
              <a:rPr sz="4400" b="1" spc="-10" dirty="0">
                <a:latin typeface="Calibri"/>
                <a:cs typeface="Calibri"/>
              </a:rPr>
              <a:t>t</a:t>
            </a:r>
            <a:r>
              <a:rPr sz="4400" b="1" spc="-5" dirty="0">
                <a:latin typeface="Calibri"/>
                <a:cs typeface="Calibri"/>
              </a:rPr>
              <a:t>i</a:t>
            </a:r>
            <a:r>
              <a:rPr sz="4400" b="1" spc="-10" dirty="0">
                <a:latin typeface="Calibri"/>
                <a:cs typeface="Calibri"/>
              </a:rPr>
              <a:t>o</a:t>
            </a:r>
            <a:r>
              <a:rPr sz="4400" b="1" dirty="0">
                <a:latin typeface="Calibri"/>
                <a:cs typeface="Calibri"/>
              </a:rPr>
              <a:t>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04620"/>
            <a:ext cx="8328025" cy="461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266065" indent="-34163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medical technique used to counter the onset 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ventricular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fibrillation</a:t>
            </a:r>
            <a:r>
              <a:rPr sz="3200" dirty="0">
                <a:latin typeface="Calibri"/>
                <a:cs typeface="Calibri"/>
              </a:rPr>
              <a:t>, a </a:t>
            </a:r>
            <a:r>
              <a:rPr sz="3200" spc="-5" dirty="0">
                <a:latin typeface="Calibri"/>
                <a:cs typeface="Calibri"/>
              </a:rPr>
              <a:t>common cause of 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cardiac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arrest</a:t>
            </a:r>
            <a:r>
              <a:rPr sz="3200" dirty="0">
                <a:latin typeface="Calibri"/>
                <a:cs typeface="Calibri"/>
              </a:rPr>
              <a:t>, </a:t>
            </a:r>
            <a:r>
              <a:rPr sz="3200" spc="-5" dirty="0">
                <a:latin typeface="Calibri"/>
                <a:cs typeface="Calibri"/>
              </a:rPr>
              <a:t>and pulseless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ventricular 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tachycardia</a:t>
            </a:r>
            <a:r>
              <a:rPr sz="3200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450">
              <a:latin typeface="Calibri"/>
              <a:cs typeface="Calibri"/>
            </a:endParaRPr>
          </a:p>
          <a:p>
            <a:pPr marL="354330" marR="5080" indent="-341630">
              <a:lnSpc>
                <a:spcPct val="99900"/>
              </a:lnSpc>
            </a:pPr>
            <a:r>
              <a:rPr sz="3200" spc="-5" dirty="0">
                <a:latin typeface="Calibri"/>
                <a:cs typeface="Calibri"/>
              </a:rPr>
              <a:t>In simple terms, the process uses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-5" dirty="0">
                <a:latin typeface="Calibri"/>
                <a:cs typeface="Calibri"/>
              </a:rPr>
              <a:t>electric shock  to stop the heart arrhythmias, in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hope that  the heart will restart with rhythmic  contractions.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350" y="193040"/>
            <a:ext cx="6944359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944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Differences Between  Cardioversion </a:t>
            </a:r>
            <a:r>
              <a:rPr sz="4400" b="1" dirty="0">
                <a:latin typeface="Calibri"/>
                <a:cs typeface="Calibri"/>
              </a:rPr>
              <a:t>&amp;</a:t>
            </a:r>
            <a:r>
              <a:rPr sz="4400" b="1" spc="-7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Defibrillation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440" y="1620520"/>
            <a:ext cx="7580630" cy="36271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459"/>
              </a:spcBef>
              <a:buClr>
                <a:srgbClr val="1E487C"/>
              </a:buClr>
              <a:buSzPct val="80357"/>
              <a:buFont typeface="Symbol"/>
              <a:buChar char=""/>
              <a:tabLst>
                <a:tab pos="368300" algn="l"/>
              </a:tabLst>
            </a:pPr>
            <a:r>
              <a:rPr sz="2800" spc="-10" dirty="0">
                <a:latin typeface="Calibri"/>
                <a:cs typeface="Calibri"/>
              </a:rPr>
              <a:t>One </a:t>
            </a:r>
            <a:r>
              <a:rPr sz="2800" spc="-5" dirty="0">
                <a:latin typeface="Calibri"/>
                <a:cs typeface="Calibri"/>
              </a:rPr>
              <a:t>major </a:t>
            </a:r>
            <a:r>
              <a:rPr sz="2800" spc="-10" dirty="0">
                <a:latin typeface="Calibri"/>
                <a:cs typeface="Calibri"/>
              </a:rPr>
              <a:t>difference </a:t>
            </a:r>
            <a:r>
              <a:rPr sz="2800" spc="-5" dirty="0">
                <a:latin typeface="Calibri"/>
                <a:cs typeface="Calibri"/>
              </a:rPr>
              <a:t>between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cardioversion</a:t>
            </a:r>
            <a:endParaRPr sz="2800">
              <a:latin typeface="Calibri"/>
              <a:cs typeface="Calibri"/>
            </a:endParaRPr>
          </a:p>
          <a:p>
            <a:pPr marL="368300" marR="17780" indent="-100330">
              <a:lnSpc>
                <a:spcPts val="3020"/>
              </a:lnSpc>
              <a:spcBef>
                <a:spcPts val="740"/>
              </a:spcBef>
            </a:pP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defibrillation </a:t>
            </a:r>
            <a:r>
              <a:rPr sz="2800" spc="-5" dirty="0">
                <a:latin typeface="Calibri"/>
                <a:cs typeface="Calibri"/>
              </a:rPr>
              <a:t>with the </a:t>
            </a:r>
            <a:r>
              <a:rPr sz="2800" spc="-10" dirty="0">
                <a:latin typeface="Calibri"/>
                <a:cs typeface="Calibri"/>
              </a:rPr>
              <a:t>timing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delivery </a:t>
            </a:r>
            <a:r>
              <a:rPr sz="2800" spc="-5" dirty="0">
                <a:latin typeface="Calibri"/>
                <a:cs typeface="Calibri"/>
              </a:rPr>
              <a:t>of  electrical </a:t>
            </a:r>
            <a:r>
              <a:rPr sz="2800" spc="-10" dirty="0">
                <a:latin typeface="Calibri"/>
                <a:cs typeface="Calibri"/>
              </a:rPr>
              <a:t>current</a:t>
            </a:r>
            <a:r>
              <a:rPr sz="2800" dirty="0">
                <a:latin typeface="Calibri"/>
                <a:cs typeface="Calibri"/>
              </a:rPr>
              <a:t> .</a:t>
            </a:r>
            <a:endParaRPr sz="2800">
              <a:latin typeface="Calibri"/>
              <a:cs typeface="Calibri"/>
            </a:endParaRPr>
          </a:p>
          <a:p>
            <a:pPr marL="347345" marR="664845" indent="-322580">
              <a:lnSpc>
                <a:spcPts val="3720"/>
              </a:lnSpc>
              <a:spcBef>
                <a:spcPts val="140"/>
              </a:spcBef>
              <a:buClr>
                <a:srgbClr val="1E487C"/>
              </a:buClr>
              <a:buSzPct val="80357"/>
              <a:buFont typeface="Symbol"/>
              <a:buChar char=""/>
              <a:tabLst>
                <a:tab pos="368300" algn="l"/>
              </a:tabLst>
            </a:pPr>
            <a:r>
              <a:rPr sz="2800" spc="-10" dirty="0">
                <a:latin typeface="Calibri"/>
                <a:cs typeface="Calibri"/>
              </a:rPr>
              <a:t>Another </a:t>
            </a:r>
            <a:r>
              <a:rPr sz="2800" spc="-5" dirty="0">
                <a:latin typeface="Calibri"/>
                <a:cs typeface="Calibri"/>
              </a:rPr>
              <a:t>major </a:t>
            </a:r>
            <a:r>
              <a:rPr sz="2800" spc="-10" dirty="0">
                <a:latin typeface="Calibri"/>
                <a:cs typeface="Calibri"/>
              </a:rPr>
              <a:t>difference concerns </a:t>
            </a:r>
            <a:r>
              <a:rPr sz="2800" spc="-5" dirty="0">
                <a:latin typeface="Calibri"/>
                <a:cs typeface="Calibri"/>
              </a:rPr>
              <a:t>the  circumstance </a:t>
            </a:r>
            <a:r>
              <a:rPr sz="2800" spc="-10" dirty="0">
                <a:latin typeface="Calibri"/>
                <a:cs typeface="Calibri"/>
              </a:rPr>
              <a:t>defibrillation usually </a:t>
            </a:r>
            <a:r>
              <a:rPr sz="2800" spc="-5" dirty="0">
                <a:latin typeface="Calibri"/>
                <a:cs typeface="Calibri"/>
              </a:rPr>
              <a:t>performed  </a:t>
            </a:r>
            <a:r>
              <a:rPr sz="2800" dirty="0">
                <a:latin typeface="Calibri"/>
                <a:cs typeface="Calibri"/>
              </a:rPr>
              <a:t>as an </a:t>
            </a:r>
            <a:r>
              <a:rPr sz="2800" spc="-5" dirty="0">
                <a:latin typeface="Calibri"/>
                <a:cs typeface="Calibri"/>
              </a:rPr>
              <a:t>emergency treatment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68300" marR="39370" indent="-342900">
              <a:lnSpc>
                <a:spcPts val="3020"/>
              </a:lnSpc>
              <a:spcBef>
                <a:spcPts val="560"/>
              </a:spcBef>
              <a:buClr>
                <a:srgbClr val="1E487C"/>
              </a:buClr>
              <a:buSzPct val="80357"/>
              <a:buFont typeface="Symbol"/>
              <a:buChar char=""/>
              <a:tabLst>
                <a:tab pos="368300" algn="l"/>
              </a:tabLst>
            </a:pPr>
            <a:r>
              <a:rPr sz="2800" spc="-10" dirty="0">
                <a:latin typeface="Calibri"/>
                <a:cs typeface="Calibri"/>
              </a:rPr>
              <a:t>Cardioversion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usually, but </a:t>
            </a:r>
            <a:r>
              <a:rPr sz="2800" spc="-5" dirty="0">
                <a:latin typeface="Calibri"/>
                <a:cs typeface="Calibri"/>
              </a:rPr>
              <a:t>not always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planned  procedure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1315" y="59105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27" y="1557527"/>
            <a:ext cx="8010144" cy="4390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8783" y="952245"/>
            <a:ext cx="22593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Defibrillation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307584" y="952245"/>
            <a:ext cx="253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Card</a:t>
            </a:r>
            <a:r>
              <a:rPr sz="3200" spc="-10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oversion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 JANSHER\OneDrive\Pictures\Screenshots\2020-08-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17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1315" y="59105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276" y="765048"/>
            <a:ext cx="7620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700" y="391159"/>
            <a:ext cx="50482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1905" marR="5080" indent="-125984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Implantable Cardioversion  Defibrillation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1861820"/>
            <a:ext cx="7956550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999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An implantable cardioverter-defibrillator (often  called an ICD) 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device that briefly passes an  electric current through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heart. </a:t>
            </a:r>
            <a:r>
              <a:rPr sz="3200" dirty="0">
                <a:latin typeface="Calibri"/>
                <a:cs typeface="Calibri"/>
              </a:rPr>
              <a:t>It is  </a:t>
            </a:r>
            <a:r>
              <a:rPr sz="3200" spc="-5" dirty="0">
                <a:latin typeface="Calibri"/>
                <a:cs typeface="Calibri"/>
              </a:rPr>
              <a:t>"implanted," or </a:t>
            </a:r>
            <a:r>
              <a:rPr sz="3200" spc="-10" dirty="0">
                <a:latin typeface="Calibri"/>
                <a:cs typeface="Calibri"/>
              </a:rPr>
              <a:t>put </a:t>
            </a:r>
            <a:r>
              <a:rPr sz="3200" spc="-5" dirty="0">
                <a:latin typeface="Calibri"/>
                <a:cs typeface="Calibri"/>
              </a:rPr>
              <a:t>in your body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surgically.</a:t>
            </a:r>
            <a:endParaRPr sz="3200">
              <a:latin typeface="Calibri"/>
              <a:cs typeface="Calibri"/>
            </a:endParaRPr>
          </a:p>
          <a:p>
            <a:pPr marL="12700" marR="302260" algn="just">
              <a:lnSpc>
                <a:spcPct val="100000"/>
              </a:lnSpc>
              <a:spcBef>
                <a:spcPts val="800"/>
              </a:spcBef>
            </a:pPr>
            <a:r>
              <a:rPr sz="3200" spc="-5" dirty="0">
                <a:latin typeface="Calibri"/>
                <a:cs typeface="Calibri"/>
              </a:rPr>
              <a:t>It includes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pulse generator and one or more  leads. The pulse generator constantly watches  your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heartbeat.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9" y="497840"/>
            <a:ext cx="24168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Procedure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440" y="2028190"/>
            <a:ext cx="7480934" cy="28676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sz="3200" spc="-5" dirty="0">
                <a:latin typeface="Calibri"/>
                <a:cs typeface="Calibri"/>
              </a:rPr>
              <a:t>The most well-known </a:t>
            </a:r>
            <a:r>
              <a:rPr sz="3200" spc="-10" dirty="0">
                <a:latin typeface="Calibri"/>
                <a:cs typeface="Calibri"/>
              </a:rPr>
              <a:t>type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electrode is </a:t>
            </a:r>
            <a:r>
              <a:rPr sz="3200" spc="-1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traditional metal paddle with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insulated</a:t>
            </a:r>
            <a:endParaRPr sz="3200">
              <a:latin typeface="Calibri"/>
              <a:cs typeface="Calibri"/>
            </a:endParaRPr>
          </a:p>
          <a:p>
            <a:pPr marL="262255">
              <a:lnSpc>
                <a:spcPts val="3070"/>
              </a:lnSpc>
            </a:pPr>
            <a:r>
              <a:rPr sz="3200" spc="-5" dirty="0">
                <a:latin typeface="Calibri"/>
                <a:cs typeface="Calibri"/>
              </a:rPr>
              <a:t>handle.</a:t>
            </a:r>
            <a:endParaRPr sz="3200">
              <a:latin typeface="Calibri"/>
              <a:cs typeface="Calibri"/>
            </a:endParaRPr>
          </a:p>
          <a:p>
            <a:pPr marL="12700" marR="767080">
              <a:lnSpc>
                <a:spcPct val="100699"/>
              </a:lnSpc>
            </a:pP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spc="-10" dirty="0">
                <a:latin typeface="Calibri"/>
                <a:cs typeface="Calibri"/>
              </a:rPr>
              <a:t>type </a:t>
            </a:r>
            <a:r>
              <a:rPr sz="3200" spc="-5" dirty="0">
                <a:latin typeface="Calibri"/>
                <a:cs typeface="Calibri"/>
              </a:rPr>
              <a:t>must be held in place on the  patient's skin while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shock or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series of  shocks 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delivered.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250" y="787400"/>
            <a:ext cx="2195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Calibri"/>
                <a:cs typeface="Calibri"/>
              </a:rPr>
              <a:t>Procedure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290320"/>
            <a:ext cx="7461250" cy="432308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Steps:</a:t>
            </a:r>
            <a:endParaRPr sz="3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alibri"/>
                <a:cs typeface="Calibri"/>
              </a:rPr>
              <a:t>Place paddles so that they </a:t>
            </a:r>
            <a:r>
              <a:rPr sz="3600" dirty="0">
                <a:latin typeface="Calibri"/>
                <a:cs typeface="Calibri"/>
              </a:rPr>
              <a:t>do </a:t>
            </a:r>
            <a:r>
              <a:rPr sz="3600" spc="-5" dirty="0">
                <a:latin typeface="Calibri"/>
                <a:cs typeface="Calibri"/>
              </a:rPr>
              <a:t>not  touch pts clothing or bed linens or not  near direct oxygen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supply.</a:t>
            </a:r>
            <a:endParaRPr sz="3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alibri"/>
                <a:cs typeface="Calibri"/>
              </a:rPr>
              <a:t>Ensure monitor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5" dirty="0">
                <a:latin typeface="Calibri"/>
                <a:cs typeface="Calibri"/>
              </a:rPr>
              <a:t>attached to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 smtClean="0">
                <a:latin typeface="Calibri"/>
                <a:cs typeface="Calibri"/>
              </a:rPr>
              <a:t>pat</a:t>
            </a:r>
            <a:r>
              <a:rPr lang="en-US" sz="3600" spc="-5" dirty="0" smtClean="0">
                <a:latin typeface="Calibri"/>
                <a:cs typeface="Calibri"/>
              </a:rPr>
              <a:t>ient</a:t>
            </a:r>
            <a:r>
              <a:rPr sz="3600" spc="-5" dirty="0" smtClean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355600" marR="1012190" indent="-3429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dirty="0">
                <a:latin typeface="Calibri"/>
                <a:cs typeface="Calibri"/>
              </a:rPr>
              <a:t>Do </a:t>
            </a:r>
            <a:r>
              <a:rPr sz="3600" spc="-5" dirty="0">
                <a:latin typeface="Calibri"/>
                <a:cs typeface="Calibri"/>
              </a:rPr>
              <a:t>not charge the machine untill  ready to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shock.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9" y="497840"/>
            <a:ext cx="24168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Procedure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8609"/>
            <a:ext cx="7842884" cy="353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alibri"/>
                <a:cs typeface="Calibri"/>
              </a:rPr>
              <a:t>Exert </a:t>
            </a:r>
            <a:r>
              <a:rPr sz="3600" dirty="0">
                <a:latin typeface="Calibri"/>
                <a:cs typeface="Calibri"/>
              </a:rPr>
              <a:t>25 </a:t>
            </a:r>
            <a:r>
              <a:rPr sz="3600" spc="-5" dirty="0">
                <a:latin typeface="Calibri"/>
                <a:cs typeface="Calibri"/>
              </a:rPr>
              <a:t>pound pressure on the </a:t>
            </a:r>
            <a:r>
              <a:rPr sz="3600" dirty="0">
                <a:latin typeface="Calibri"/>
                <a:cs typeface="Calibri"/>
              </a:rPr>
              <a:t>paddle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800" dirty="0">
              <a:latin typeface="Calibri"/>
              <a:cs typeface="Calibri"/>
            </a:endParaRPr>
          </a:p>
          <a:p>
            <a:pPr marL="355600" marR="5080" indent="-342900">
              <a:lnSpc>
                <a:spcPts val="3890"/>
              </a:lnSpc>
              <a:buFont typeface="Arial"/>
              <a:buChar char="•"/>
              <a:tabLst>
                <a:tab pos="355600" algn="l"/>
              </a:tabLst>
            </a:pPr>
            <a:r>
              <a:rPr sz="3600" spc="-5" dirty="0">
                <a:latin typeface="Calibri"/>
                <a:cs typeface="Calibri"/>
              </a:rPr>
              <a:t>Ensure you and every </a:t>
            </a:r>
            <a:r>
              <a:rPr sz="3600" dirty="0">
                <a:latin typeface="Calibri"/>
                <a:cs typeface="Calibri"/>
              </a:rPr>
              <a:t>body is </a:t>
            </a:r>
            <a:r>
              <a:rPr sz="3600" spc="-5" dirty="0">
                <a:latin typeface="Calibri"/>
                <a:cs typeface="Calibri"/>
              </a:rPr>
              <a:t>free of </a:t>
            </a:r>
            <a:r>
              <a:rPr sz="3600" spc="-10" dirty="0">
                <a:latin typeface="Calibri"/>
                <a:cs typeface="Calibri"/>
              </a:rPr>
              <a:t>the  </a:t>
            </a:r>
            <a:r>
              <a:rPr sz="3600" spc="-5" dirty="0" err="1" smtClean="0">
                <a:latin typeface="Calibri"/>
                <a:cs typeface="Calibri"/>
              </a:rPr>
              <a:t>pat</a:t>
            </a:r>
            <a:r>
              <a:rPr lang="en-US" sz="3600" spc="-5" dirty="0" err="1" smtClean="0">
                <a:latin typeface="Calibri"/>
                <a:cs typeface="Calibri"/>
              </a:rPr>
              <a:t>ient</a:t>
            </a:r>
            <a:r>
              <a:rPr sz="3600" spc="-5" dirty="0" err="1" smtClean="0">
                <a:latin typeface="Calibri"/>
                <a:cs typeface="Calibri"/>
              </a:rPr>
              <a:t>.Inspect</a:t>
            </a:r>
            <a:r>
              <a:rPr sz="3600" spc="-5" dirty="0" smtClean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skin for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burns.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350" dirty="0">
              <a:latin typeface="Calibri"/>
              <a:cs typeface="Calibri"/>
            </a:endParaRPr>
          </a:p>
          <a:p>
            <a:pPr marL="458470" indent="-445770">
              <a:lnSpc>
                <a:spcPct val="100000"/>
              </a:lnSpc>
              <a:buFont typeface="Arial"/>
              <a:buChar char="•"/>
              <a:tabLst>
                <a:tab pos="457834" algn="l"/>
                <a:tab pos="458470" algn="l"/>
              </a:tabLst>
            </a:pPr>
            <a:r>
              <a:rPr sz="3600" spc="-5" dirty="0">
                <a:latin typeface="Calibri"/>
                <a:cs typeface="Calibri"/>
              </a:rPr>
              <a:t>Record the delivered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energy.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940" y="497840"/>
            <a:ext cx="24828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Treatment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764029"/>
            <a:ext cx="8044815" cy="276460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869"/>
              </a:spcBef>
            </a:pPr>
            <a:r>
              <a:rPr lang="en-US" sz="3200" spc="-5" dirty="0" smtClean="0">
                <a:latin typeface="Calibri"/>
                <a:cs typeface="Calibri"/>
              </a:rPr>
              <a:t>    </a:t>
            </a:r>
            <a:r>
              <a:rPr sz="3200" spc="-5" dirty="0" smtClean="0">
                <a:latin typeface="Calibri"/>
                <a:cs typeface="Calibri"/>
              </a:rPr>
              <a:t>Shock </a:t>
            </a:r>
            <a:r>
              <a:rPr sz="3200" spc="-5" dirty="0">
                <a:latin typeface="Calibri"/>
                <a:cs typeface="Calibri"/>
              </a:rPr>
              <a:t>may be delivered, but it is not regarded </a:t>
            </a:r>
            <a:r>
              <a:rPr sz="3200" dirty="0">
                <a:latin typeface="Calibri"/>
                <a:cs typeface="Calibri"/>
              </a:rPr>
              <a:t>as 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treatment of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choice.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 dirty="0">
              <a:latin typeface="Calibri"/>
              <a:cs typeface="Calibri"/>
            </a:endParaRPr>
          </a:p>
          <a:p>
            <a:pPr marL="355600" marR="115570" indent="-342900">
              <a:lnSpc>
                <a:spcPct val="79900"/>
              </a:lnSpc>
            </a:pPr>
            <a:r>
              <a:rPr lang="en-US" sz="3200" spc="-5" dirty="0" smtClean="0">
                <a:latin typeface="Calibri"/>
                <a:cs typeface="Calibri"/>
              </a:rPr>
              <a:t>    </a:t>
            </a:r>
            <a:r>
              <a:rPr sz="3200" spc="-5" dirty="0" err="1" smtClean="0">
                <a:latin typeface="Calibri"/>
                <a:cs typeface="Calibri"/>
              </a:rPr>
              <a:t>Antiarrh</a:t>
            </a:r>
            <a:r>
              <a:rPr lang="en-US" sz="3200" spc="-5" dirty="0" err="1" smtClean="0">
                <a:latin typeface="Calibri"/>
                <a:cs typeface="Calibri"/>
              </a:rPr>
              <a:t>y</a:t>
            </a:r>
            <a:r>
              <a:rPr sz="3200" spc="-5" dirty="0" err="1" smtClean="0">
                <a:latin typeface="Calibri"/>
                <a:cs typeface="Calibri"/>
              </a:rPr>
              <a:t>thmic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medications such as </a:t>
            </a:r>
            <a:r>
              <a:rPr sz="3200" spc="-5" dirty="0" err="1" smtClean="0">
                <a:latin typeface="Calibri"/>
                <a:cs typeface="Calibri"/>
              </a:rPr>
              <a:t>amiodarone</a:t>
            </a:r>
            <a:r>
              <a:rPr sz="3200" spc="-5" dirty="0" smtClean="0">
                <a:latin typeface="Calibri"/>
                <a:cs typeface="Calibri"/>
              </a:rPr>
              <a:t>,</a:t>
            </a:r>
            <a:r>
              <a:rPr lang="en-US" sz="3200" spc="-5" dirty="0" smtClean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lidocaine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magnesium are given </a:t>
            </a:r>
            <a:r>
              <a:rPr sz="3200" spc="-5" dirty="0" smtClean="0">
                <a:latin typeface="Calibri"/>
                <a:cs typeface="Calibri"/>
              </a:rPr>
              <a:t>i</a:t>
            </a:r>
            <a:r>
              <a:rPr lang="en-US" sz="3200" spc="-5" dirty="0" smtClean="0">
                <a:latin typeface="Calibri"/>
                <a:cs typeface="Calibri"/>
              </a:rPr>
              <a:t>f </a:t>
            </a:r>
            <a:r>
              <a:rPr sz="3200" spc="-5" dirty="0" smtClean="0">
                <a:latin typeface="Calibri"/>
                <a:cs typeface="Calibri"/>
              </a:rPr>
              <a:t>ventricular </a:t>
            </a:r>
            <a:r>
              <a:rPr sz="3200" spc="-5" dirty="0">
                <a:latin typeface="Calibri"/>
                <a:cs typeface="Calibri"/>
              </a:rPr>
              <a:t>dysrhythmia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persists.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0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Special Considerations for  Anticoagulation </a:t>
            </a:r>
            <a:r>
              <a:rPr sz="4000" spc="-10" dirty="0"/>
              <a:t>Prior </a:t>
            </a:r>
            <a:r>
              <a:rPr sz="4000" spc="-5" dirty="0"/>
              <a:t>to</a:t>
            </a:r>
            <a:r>
              <a:rPr sz="4000" spc="-65" dirty="0"/>
              <a:t> </a:t>
            </a:r>
            <a:r>
              <a:rPr sz="4000" spc="-5" dirty="0"/>
              <a:t>Cardioversion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1779"/>
            <a:ext cx="7882255" cy="44208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819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For patients with </a:t>
            </a:r>
            <a:r>
              <a:rPr sz="3000" dirty="0">
                <a:latin typeface="Calibri"/>
                <a:cs typeface="Calibri"/>
              </a:rPr>
              <a:t>AF &gt; </a:t>
            </a:r>
            <a:r>
              <a:rPr sz="3000" spc="-5" dirty="0">
                <a:latin typeface="Calibri"/>
                <a:cs typeface="Calibri"/>
              </a:rPr>
              <a:t>48 hours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5" dirty="0">
                <a:latin typeface="Calibri"/>
                <a:cs typeface="Calibri"/>
              </a:rPr>
              <a:t>AF, or when  duration is unknown, </a:t>
            </a:r>
            <a:r>
              <a:rPr sz="3000" dirty="0">
                <a:latin typeface="Calibri"/>
                <a:cs typeface="Calibri"/>
              </a:rPr>
              <a:t>3 </a:t>
            </a:r>
            <a:r>
              <a:rPr sz="3000" spc="-5" dirty="0">
                <a:latin typeface="Calibri"/>
                <a:cs typeface="Calibri"/>
              </a:rPr>
              <a:t>weeks of anticoagulation  are </a:t>
            </a:r>
            <a:r>
              <a:rPr sz="3000" spc="-10" dirty="0">
                <a:latin typeface="Calibri"/>
                <a:cs typeface="Calibri"/>
              </a:rPr>
              <a:t>required </a:t>
            </a:r>
            <a:r>
              <a:rPr sz="3000" spc="-5" dirty="0">
                <a:latin typeface="Calibri"/>
                <a:cs typeface="Calibri"/>
              </a:rPr>
              <a:t>prior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cardioversion.</a:t>
            </a:r>
            <a:endParaRPr sz="3000" dirty="0">
              <a:latin typeface="Calibri"/>
              <a:cs typeface="Calibri"/>
            </a:endParaRPr>
          </a:p>
          <a:p>
            <a:pPr marL="355600" marR="314960" indent="-342900">
              <a:lnSpc>
                <a:spcPct val="797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Documentation </a:t>
            </a:r>
            <a:r>
              <a:rPr sz="3000" dirty="0">
                <a:latin typeface="Calibri"/>
                <a:cs typeface="Calibri"/>
              </a:rPr>
              <a:t>of </a:t>
            </a:r>
            <a:r>
              <a:rPr sz="3000" spc="-5" dirty="0">
                <a:latin typeface="Calibri"/>
                <a:cs typeface="Calibri"/>
              </a:rPr>
              <a:t>anticoagulation adequacy is  important prior to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cardioversion</a:t>
            </a:r>
            <a:endParaRPr sz="3000" dirty="0">
              <a:latin typeface="Calibri"/>
              <a:cs typeface="Calibri"/>
            </a:endParaRPr>
          </a:p>
          <a:p>
            <a:pPr marL="355600" marR="48895" indent="-342900">
              <a:lnSpc>
                <a:spcPts val="288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Anticoagulation must be </a:t>
            </a:r>
            <a:r>
              <a:rPr sz="3000" spc="-10" dirty="0">
                <a:latin typeface="Calibri"/>
                <a:cs typeface="Calibri"/>
              </a:rPr>
              <a:t>continued </a:t>
            </a:r>
            <a:r>
              <a:rPr sz="3000" spc="-5" dirty="0">
                <a:latin typeface="Calibri"/>
                <a:cs typeface="Calibri"/>
              </a:rPr>
              <a:t>for </a:t>
            </a:r>
            <a:r>
              <a:rPr sz="3000" dirty="0">
                <a:latin typeface="Calibri"/>
                <a:cs typeface="Calibri"/>
              </a:rPr>
              <a:t>at </a:t>
            </a:r>
            <a:r>
              <a:rPr sz="3000" spc="-5" dirty="0">
                <a:latin typeface="Calibri"/>
                <a:cs typeface="Calibri"/>
              </a:rPr>
              <a:t>least </a:t>
            </a:r>
            <a:r>
              <a:rPr sz="3000" dirty="0">
                <a:latin typeface="Calibri"/>
                <a:cs typeface="Calibri"/>
              </a:rPr>
              <a:t>4  </a:t>
            </a:r>
            <a:r>
              <a:rPr sz="3000" spc="-5" dirty="0">
                <a:latin typeface="Calibri"/>
                <a:cs typeface="Calibri"/>
              </a:rPr>
              <a:t>weeks post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cardioversion</a:t>
            </a:r>
            <a:endParaRPr sz="3000" dirty="0">
              <a:latin typeface="Calibri"/>
              <a:cs typeface="Calibri"/>
            </a:endParaRPr>
          </a:p>
          <a:p>
            <a:pPr marL="355600" marR="40005" indent="-342900">
              <a:lnSpc>
                <a:spcPct val="799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  <a:tab pos="3428365" algn="l"/>
              </a:tabLst>
            </a:pPr>
            <a:r>
              <a:rPr sz="3000" spc="-5" dirty="0">
                <a:latin typeface="Calibri"/>
                <a:cs typeface="Calibri"/>
              </a:rPr>
              <a:t>TEE can be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used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	</a:t>
            </a:r>
            <a:r>
              <a:rPr sz="3000" spc="-5" dirty="0">
                <a:latin typeface="Calibri"/>
                <a:cs typeface="Calibri"/>
              </a:rPr>
              <a:t>assess </a:t>
            </a:r>
            <a:r>
              <a:rPr sz="3000" dirty="0">
                <a:latin typeface="Calibri"/>
                <a:cs typeface="Calibri"/>
              </a:rPr>
              <a:t>LA </a:t>
            </a:r>
            <a:r>
              <a:rPr sz="3000" spc="-5" dirty="0">
                <a:latin typeface="Calibri"/>
                <a:cs typeface="Calibri"/>
              </a:rPr>
              <a:t>for thrombus </a:t>
            </a:r>
            <a:r>
              <a:rPr sz="3000" dirty="0">
                <a:latin typeface="Calibri"/>
                <a:cs typeface="Calibri"/>
              </a:rPr>
              <a:t>as  </a:t>
            </a:r>
            <a:r>
              <a:rPr sz="3000" spc="-5" dirty="0">
                <a:latin typeface="Calibri"/>
                <a:cs typeface="Calibri"/>
              </a:rPr>
              <a:t>alternative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3-week anticoagulation (however,  anti-coagulation must </a:t>
            </a:r>
            <a:r>
              <a:rPr sz="3000" spc="-10" dirty="0">
                <a:latin typeface="Calibri"/>
                <a:cs typeface="Calibri"/>
              </a:rPr>
              <a:t>continue </a:t>
            </a:r>
            <a:r>
              <a:rPr sz="3000" spc="-5" dirty="0">
                <a:latin typeface="Calibri"/>
                <a:cs typeface="Calibri"/>
              </a:rPr>
              <a:t>for </a:t>
            </a:r>
            <a:r>
              <a:rPr sz="3000" dirty="0">
                <a:latin typeface="Calibri"/>
                <a:cs typeface="Calibri"/>
              </a:rPr>
              <a:t>4 </a:t>
            </a:r>
            <a:r>
              <a:rPr sz="3000" spc="-5" dirty="0">
                <a:latin typeface="Calibri"/>
                <a:cs typeface="Calibri"/>
              </a:rPr>
              <a:t>weeks post  cardioversion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2789" y="497840"/>
            <a:ext cx="51301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Special</a:t>
            </a:r>
            <a:r>
              <a:rPr sz="4400" spc="-50" dirty="0"/>
              <a:t> </a:t>
            </a:r>
            <a:r>
              <a:rPr sz="4400" spc="-5" dirty="0"/>
              <a:t>Considerations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970"/>
            <a:ext cx="1371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839" y="1557020"/>
            <a:ext cx="7682230" cy="1167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2500" spc="-5" dirty="0">
                <a:latin typeface="Calibri"/>
                <a:cs typeface="Calibri"/>
              </a:rPr>
              <a:t>Cardioversion </a:t>
            </a:r>
            <a:r>
              <a:rPr sz="2500" dirty="0">
                <a:latin typeface="Calibri"/>
                <a:cs typeface="Calibri"/>
              </a:rPr>
              <a:t>can </a:t>
            </a:r>
            <a:r>
              <a:rPr sz="2500" spc="-5" dirty="0">
                <a:latin typeface="Calibri"/>
                <a:cs typeface="Calibri"/>
              </a:rPr>
              <a:t>be performed safely </a:t>
            </a:r>
            <a:r>
              <a:rPr sz="2500" dirty="0">
                <a:latin typeface="Calibri"/>
                <a:cs typeface="Calibri"/>
              </a:rPr>
              <a:t>in </a:t>
            </a:r>
            <a:r>
              <a:rPr sz="2500" spc="-5" dirty="0">
                <a:latin typeface="Calibri"/>
                <a:cs typeface="Calibri"/>
              </a:rPr>
              <a:t>pregnant women.  The fetal </a:t>
            </a:r>
            <a:r>
              <a:rPr sz="2500" dirty="0">
                <a:latin typeface="Calibri"/>
                <a:cs typeface="Calibri"/>
              </a:rPr>
              <a:t>heart rate </a:t>
            </a:r>
            <a:r>
              <a:rPr sz="2500" spc="-5" dirty="0">
                <a:latin typeface="Calibri"/>
                <a:cs typeface="Calibri"/>
              </a:rPr>
              <a:t>should be monitored during the  procedure </a:t>
            </a:r>
            <a:r>
              <a:rPr sz="2500" spc="-10" dirty="0">
                <a:latin typeface="Calibri"/>
                <a:cs typeface="Calibri"/>
              </a:rPr>
              <a:t>using </a:t>
            </a:r>
            <a:r>
              <a:rPr sz="2500" spc="-5" dirty="0">
                <a:latin typeface="Calibri"/>
                <a:cs typeface="Calibri"/>
              </a:rPr>
              <a:t>fetal monitoring techniques.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220720"/>
            <a:ext cx="1371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3238500"/>
            <a:ext cx="7691755" cy="269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spc="-5" dirty="0">
                <a:latin typeface="Calibri"/>
                <a:cs typeface="Calibri"/>
              </a:rPr>
              <a:t>Cardioversion </a:t>
            </a:r>
            <a:r>
              <a:rPr sz="2500" dirty="0">
                <a:latin typeface="Calibri"/>
                <a:cs typeface="Calibri"/>
              </a:rPr>
              <a:t>in </a:t>
            </a:r>
            <a:r>
              <a:rPr sz="2500" spc="-5" dirty="0">
                <a:latin typeface="Calibri"/>
                <a:cs typeface="Calibri"/>
              </a:rPr>
              <a:t>patients with permanent pacemaker/ICD  should be performed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5" dirty="0">
                <a:latin typeface="Calibri"/>
                <a:cs typeface="Calibri"/>
              </a:rPr>
              <a:t>extra </a:t>
            </a:r>
            <a:r>
              <a:rPr sz="2500" dirty="0">
                <a:latin typeface="Calibri"/>
                <a:cs typeface="Calibri"/>
              </a:rPr>
              <a:t>care. </a:t>
            </a:r>
            <a:r>
              <a:rPr sz="2500" spc="-5" dirty="0">
                <a:latin typeface="Calibri"/>
                <a:cs typeface="Calibri"/>
              </a:rPr>
              <a:t>Improper technique  may damage the device, </a:t>
            </a:r>
            <a:r>
              <a:rPr sz="2500" dirty="0">
                <a:latin typeface="Calibri"/>
                <a:cs typeface="Calibri"/>
              </a:rPr>
              <a:t>lead </a:t>
            </a:r>
            <a:r>
              <a:rPr sz="2500" spc="-5" dirty="0">
                <a:latin typeface="Calibri"/>
                <a:cs typeface="Calibri"/>
              </a:rPr>
              <a:t>system, or myocardial tissue,  resulting </a:t>
            </a:r>
            <a:r>
              <a:rPr sz="2500" dirty="0">
                <a:latin typeface="Calibri"/>
                <a:cs typeface="Calibri"/>
              </a:rPr>
              <a:t>in </a:t>
            </a:r>
            <a:r>
              <a:rPr sz="2500" spc="-5" dirty="0">
                <a:latin typeface="Calibri"/>
                <a:cs typeface="Calibri"/>
              </a:rPr>
              <a:t>device malfunction. The electrode paddle or  patch should be </a:t>
            </a:r>
            <a:r>
              <a:rPr sz="2500" dirty="0">
                <a:latin typeface="Calibri"/>
                <a:cs typeface="Calibri"/>
              </a:rPr>
              <a:t>at </a:t>
            </a:r>
            <a:r>
              <a:rPr sz="2500" spc="-5" dirty="0">
                <a:latin typeface="Calibri"/>
                <a:cs typeface="Calibri"/>
              </a:rPr>
              <a:t>least 12 cm from the pulse generator  and antero-posterior paddle position and lowest amount of  energy </a:t>
            </a:r>
            <a:r>
              <a:rPr sz="2500" spc="-10" dirty="0">
                <a:latin typeface="Calibri"/>
                <a:cs typeface="Calibri"/>
              </a:rPr>
              <a:t>be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used.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0" y="452120"/>
            <a:ext cx="3311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latin typeface="Calibri"/>
                <a:cs typeface="Calibri"/>
              </a:rPr>
              <a:t>C</a:t>
            </a:r>
            <a:r>
              <a:rPr sz="4400" b="1" dirty="0">
                <a:latin typeface="Calibri"/>
                <a:cs typeface="Calibri"/>
              </a:rPr>
              <a:t>o</a:t>
            </a:r>
            <a:r>
              <a:rPr sz="4400" b="1" spc="5" dirty="0">
                <a:latin typeface="Calibri"/>
                <a:cs typeface="Calibri"/>
              </a:rPr>
              <a:t>m</a:t>
            </a:r>
            <a:r>
              <a:rPr sz="4400" b="1" spc="-5" dirty="0">
                <a:latin typeface="Calibri"/>
                <a:cs typeface="Calibri"/>
              </a:rPr>
              <a:t>pli</a:t>
            </a:r>
            <a:r>
              <a:rPr sz="4400" b="1" dirty="0">
                <a:latin typeface="Calibri"/>
                <a:cs typeface="Calibri"/>
              </a:rPr>
              <a:t>c</a:t>
            </a:r>
            <a:r>
              <a:rPr sz="4400" b="1" spc="-5" dirty="0">
                <a:latin typeface="Calibri"/>
                <a:cs typeface="Calibri"/>
              </a:rPr>
              <a:t>a</a:t>
            </a:r>
            <a:r>
              <a:rPr sz="4400" b="1" spc="-10" dirty="0">
                <a:latin typeface="Calibri"/>
                <a:cs typeface="Calibri"/>
              </a:rPr>
              <a:t>t</a:t>
            </a:r>
            <a:r>
              <a:rPr sz="4400" b="1" spc="-5" dirty="0">
                <a:latin typeface="Calibri"/>
                <a:cs typeface="Calibri"/>
              </a:rPr>
              <a:t>i</a:t>
            </a:r>
            <a:r>
              <a:rPr sz="4400" b="1" dirty="0">
                <a:latin typeface="Calibri"/>
                <a:cs typeface="Calibri"/>
              </a:rPr>
              <a:t>o</a:t>
            </a:r>
            <a:r>
              <a:rPr sz="4400" b="1" spc="-5" dirty="0">
                <a:latin typeface="Calibri"/>
                <a:cs typeface="Calibri"/>
              </a:rPr>
              <a:t>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630" y="1216659"/>
            <a:ext cx="7944484" cy="501650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12750" marR="222250" indent="-284480">
              <a:lnSpc>
                <a:spcPts val="2480"/>
              </a:lnSpc>
              <a:spcBef>
                <a:spcPts val="415"/>
              </a:spcBef>
            </a:pPr>
            <a:r>
              <a:rPr sz="2300" spc="-5" dirty="0">
                <a:latin typeface="Calibri"/>
                <a:cs typeface="Calibri"/>
              </a:rPr>
              <a:t>Possible complications of cardioversion </a:t>
            </a:r>
            <a:r>
              <a:rPr sz="2300" spc="20" dirty="0">
                <a:latin typeface="Calibri"/>
                <a:cs typeface="Calibri"/>
              </a:rPr>
              <a:t>are </a:t>
            </a:r>
            <a:r>
              <a:rPr sz="2300" spc="-5" dirty="0">
                <a:latin typeface="Calibri"/>
                <a:cs typeface="Calibri"/>
              </a:rPr>
              <a:t>uncommon </a:t>
            </a:r>
            <a:r>
              <a:rPr sz="2300" dirty="0">
                <a:latin typeface="Calibri"/>
                <a:cs typeface="Calibri"/>
              </a:rPr>
              <a:t>but </a:t>
            </a:r>
            <a:r>
              <a:rPr sz="2300" spc="-5" dirty="0">
                <a:latin typeface="Calibri"/>
                <a:cs typeface="Calibri"/>
              </a:rPr>
              <a:t>may  </a:t>
            </a:r>
            <a:r>
              <a:rPr sz="2300" dirty="0">
                <a:latin typeface="Calibri"/>
                <a:cs typeface="Calibri"/>
              </a:rPr>
              <a:t>include:</a:t>
            </a:r>
            <a:endParaRPr sz="2300">
              <a:latin typeface="Calibri"/>
              <a:cs typeface="Calibri"/>
            </a:endParaRPr>
          </a:p>
          <a:p>
            <a:pPr marL="12700" marR="128905">
              <a:lnSpc>
                <a:spcPts val="2590"/>
              </a:lnSpc>
              <a:spcBef>
                <a:spcPts val="600"/>
              </a:spcBef>
            </a:pPr>
            <a:r>
              <a:rPr sz="2400" spc="-5" dirty="0">
                <a:latin typeface="Times New Roman"/>
                <a:cs typeface="Times New Roman"/>
              </a:rPr>
              <a:t>Harmless </a:t>
            </a:r>
            <a:r>
              <a:rPr sz="2400" dirty="0">
                <a:latin typeface="Times New Roman"/>
                <a:cs typeface="Times New Roman"/>
              </a:rPr>
              <a:t>arrhythmias, </a:t>
            </a:r>
            <a:r>
              <a:rPr sz="2400" spc="-5" dirty="0">
                <a:latin typeface="Times New Roman"/>
                <a:cs typeface="Times New Roman"/>
              </a:rPr>
              <a:t>such </a:t>
            </a:r>
            <a:r>
              <a:rPr sz="2400" dirty="0">
                <a:latin typeface="Times New Roman"/>
                <a:cs typeface="Times New Roman"/>
              </a:rPr>
              <a:t>as atrial, ventricular, and </a:t>
            </a:r>
            <a:r>
              <a:rPr sz="2400" spc="-5" dirty="0">
                <a:latin typeface="Times New Roman"/>
                <a:cs typeface="Times New Roman"/>
              </a:rPr>
              <a:t>junctional  premature </a:t>
            </a:r>
            <a:r>
              <a:rPr sz="2400" dirty="0">
                <a:latin typeface="Times New Roman"/>
                <a:cs typeface="Times New Roman"/>
              </a:rPr>
              <a:t>beats.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590"/>
              </a:lnSpc>
              <a:spcBef>
                <a:spcPts val="600"/>
              </a:spcBef>
            </a:pPr>
            <a:r>
              <a:rPr sz="2400" dirty="0">
                <a:latin typeface="Times New Roman"/>
                <a:cs typeface="Times New Roman"/>
              </a:rPr>
              <a:t>Serious </a:t>
            </a:r>
            <a:r>
              <a:rPr sz="2400" spc="-5" dirty="0">
                <a:latin typeface="Times New Roman"/>
                <a:cs typeface="Times New Roman"/>
              </a:rPr>
              <a:t>complications </a:t>
            </a:r>
            <a:r>
              <a:rPr sz="2400" dirty="0">
                <a:latin typeface="Times New Roman"/>
                <a:cs typeface="Times New Roman"/>
              </a:rPr>
              <a:t>include ventricular fibrillation </a:t>
            </a:r>
            <a:r>
              <a:rPr sz="2400" spc="-5" dirty="0">
                <a:latin typeface="Times New Roman"/>
                <a:cs typeface="Times New Roman"/>
              </a:rPr>
              <a:t>(VF)  </a:t>
            </a:r>
            <a:r>
              <a:rPr sz="2400" dirty="0">
                <a:latin typeface="Times New Roman"/>
                <a:cs typeface="Times New Roman"/>
              </a:rPr>
              <a:t>resulting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high </a:t>
            </a:r>
            <a:r>
              <a:rPr sz="2400" spc="-5" dirty="0">
                <a:latin typeface="Times New Roman"/>
                <a:cs typeface="Times New Roman"/>
              </a:rPr>
              <a:t>amounts </a:t>
            </a:r>
            <a:r>
              <a:rPr sz="2400" dirty="0">
                <a:latin typeface="Times New Roman"/>
                <a:cs typeface="Times New Roman"/>
              </a:rPr>
              <a:t>of electrical energy, digitalis  toxicity, severe heart </a:t>
            </a:r>
            <a:r>
              <a:rPr sz="2400" spc="-5" dirty="0">
                <a:latin typeface="Times New Roman"/>
                <a:cs typeface="Times New Roman"/>
              </a:rPr>
              <a:t>disease,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5" dirty="0">
                <a:latin typeface="Times New Roman"/>
                <a:cs typeface="Times New Roman"/>
              </a:rPr>
              <a:t>improper </a:t>
            </a:r>
            <a:r>
              <a:rPr sz="2400" dirty="0">
                <a:latin typeface="Times New Roman"/>
                <a:cs typeface="Times New Roman"/>
              </a:rPr>
              <a:t>synchronization of the  shock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the R</a:t>
            </a:r>
            <a:r>
              <a:rPr sz="2400" spc="-5" dirty="0">
                <a:latin typeface="Times New Roman"/>
                <a:cs typeface="Times New Roman"/>
              </a:rPr>
              <a:t> wave</a:t>
            </a:r>
            <a:endParaRPr sz="2400">
              <a:latin typeface="Times New Roman"/>
              <a:cs typeface="Times New Roman"/>
            </a:endParaRPr>
          </a:p>
          <a:p>
            <a:pPr marL="12700" marR="182245">
              <a:lnSpc>
                <a:spcPts val="2590"/>
              </a:lnSpc>
              <a:spcBef>
                <a:spcPts val="600"/>
              </a:spcBef>
              <a:tabLst>
                <a:tab pos="1518920" algn="l"/>
              </a:tabLst>
            </a:pPr>
            <a:r>
              <a:rPr sz="2400" spc="-5" dirty="0">
                <a:latin typeface="Times New Roman"/>
                <a:cs typeface="Times New Roman"/>
              </a:rPr>
              <a:t>Thromboembolization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associated with </a:t>
            </a:r>
            <a:r>
              <a:rPr sz="2400" dirty="0">
                <a:latin typeface="Times New Roman"/>
                <a:cs typeface="Times New Roman"/>
              </a:rPr>
              <a:t>cardioversion in 1-3%  of </a:t>
            </a:r>
            <a:r>
              <a:rPr sz="2400" spc="-5" dirty="0">
                <a:latin typeface="Times New Roman"/>
                <a:cs typeface="Times New Roman"/>
              </a:rPr>
              <a:t>patients,	</a:t>
            </a:r>
            <a:r>
              <a:rPr sz="2400" dirty="0">
                <a:latin typeface="Times New Roman"/>
                <a:cs typeface="Times New Roman"/>
              </a:rPr>
              <a:t>especially in patients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atrial fibrillation </a:t>
            </a:r>
            <a:r>
              <a:rPr sz="2400" spc="-5" dirty="0">
                <a:latin typeface="Times New Roman"/>
                <a:cs typeface="Times New Roman"/>
              </a:rPr>
              <a:t>who  </a:t>
            </a:r>
            <a:r>
              <a:rPr sz="2400" dirty="0">
                <a:latin typeface="Times New Roman"/>
                <a:cs typeface="Times New Roman"/>
              </a:rPr>
              <a:t>have not been anticoagulated prior to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cardioversion.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400" spc="-5" dirty="0">
                <a:latin typeface="Times New Roman"/>
                <a:cs typeface="Times New Roman"/>
              </a:rPr>
              <a:t>Bruising, </a:t>
            </a:r>
            <a:r>
              <a:rPr sz="2400" dirty="0">
                <a:latin typeface="Times New Roman"/>
                <a:cs typeface="Times New Roman"/>
              </a:rPr>
              <a:t>burning or pain </a:t>
            </a:r>
            <a:r>
              <a:rPr sz="2400" spc="-5" dirty="0">
                <a:latin typeface="Times New Roman"/>
                <a:cs typeface="Times New Roman"/>
              </a:rPr>
              <a:t>where </a:t>
            </a:r>
            <a:r>
              <a:rPr sz="2400" dirty="0">
                <a:latin typeface="Times New Roman"/>
                <a:cs typeface="Times New Roman"/>
              </a:rPr>
              <a:t>the paddles </a:t>
            </a:r>
            <a:r>
              <a:rPr sz="2400" spc="-5" dirty="0">
                <a:latin typeface="Times New Roman"/>
                <a:cs typeface="Times New Roman"/>
              </a:rPr>
              <a:t>were </a:t>
            </a:r>
            <a:r>
              <a:rPr sz="2400" dirty="0">
                <a:latin typeface="Times New Roman"/>
                <a:cs typeface="Times New Roman"/>
              </a:rPr>
              <a:t>used.</a:t>
            </a:r>
            <a:endParaRPr sz="2400">
              <a:latin typeface="Times New Roman"/>
              <a:cs typeface="Times New Roman"/>
            </a:endParaRPr>
          </a:p>
          <a:p>
            <a:pPr marL="12700" marR="931544">
              <a:lnSpc>
                <a:spcPts val="2590"/>
              </a:lnSpc>
              <a:spcBef>
                <a:spcPts val="615"/>
              </a:spcBef>
            </a:pPr>
            <a:r>
              <a:rPr sz="2400" dirty="0">
                <a:latin typeface="Times New Roman"/>
                <a:cs typeface="Times New Roman"/>
              </a:rPr>
              <a:t>Allergic reactions </a:t>
            </a:r>
            <a:r>
              <a:rPr sz="2400" spc="-5" dirty="0">
                <a:latin typeface="Times New Roman"/>
                <a:cs typeface="Times New Roman"/>
              </a:rPr>
              <a:t>from medicines </a:t>
            </a:r>
            <a:r>
              <a:rPr sz="2400" dirty="0">
                <a:latin typeface="Times New Roman"/>
                <a:cs typeface="Times New Roman"/>
              </a:rPr>
              <a:t>used in </a:t>
            </a:r>
            <a:r>
              <a:rPr sz="2400" spc="-5" dirty="0">
                <a:latin typeface="Times New Roman"/>
                <a:cs typeface="Times New Roman"/>
              </a:rPr>
              <a:t>pharmacologic  </a:t>
            </a:r>
            <a:r>
              <a:rPr sz="2400" dirty="0">
                <a:latin typeface="Times New Roman"/>
                <a:cs typeface="Times New Roman"/>
              </a:rPr>
              <a:t>cardioversion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19050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263905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000" y="40309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5058409"/>
            <a:ext cx="132715" cy="8280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0" y="497840"/>
            <a:ext cx="3311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5" dirty="0">
                <a:latin typeface="Calibri"/>
                <a:cs typeface="Calibri"/>
              </a:rPr>
              <a:t>C</a:t>
            </a:r>
            <a:r>
              <a:rPr sz="4400" b="1" dirty="0">
                <a:latin typeface="Calibri"/>
                <a:cs typeface="Calibri"/>
              </a:rPr>
              <a:t>o</a:t>
            </a:r>
            <a:r>
              <a:rPr sz="4400" b="1" spc="5" dirty="0">
                <a:latin typeface="Calibri"/>
                <a:cs typeface="Calibri"/>
              </a:rPr>
              <a:t>m</a:t>
            </a:r>
            <a:r>
              <a:rPr sz="4400" b="1" spc="-5" dirty="0">
                <a:latin typeface="Calibri"/>
                <a:cs typeface="Calibri"/>
              </a:rPr>
              <a:t>pli</a:t>
            </a:r>
            <a:r>
              <a:rPr sz="4400" b="1" dirty="0">
                <a:latin typeface="Calibri"/>
                <a:cs typeface="Calibri"/>
              </a:rPr>
              <a:t>c</a:t>
            </a:r>
            <a:r>
              <a:rPr sz="4400" b="1" spc="-5" dirty="0">
                <a:latin typeface="Calibri"/>
                <a:cs typeface="Calibri"/>
              </a:rPr>
              <a:t>a</a:t>
            </a:r>
            <a:r>
              <a:rPr sz="4400" b="1" spc="-10" dirty="0">
                <a:latin typeface="Calibri"/>
                <a:cs typeface="Calibri"/>
              </a:rPr>
              <a:t>t</a:t>
            </a:r>
            <a:r>
              <a:rPr sz="4400" b="1" spc="-5" dirty="0">
                <a:latin typeface="Calibri"/>
                <a:cs typeface="Calibri"/>
              </a:rPr>
              <a:t>i</a:t>
            </a:r>
            <a:r>
              <a:rPr sz="4400" b="1" dirty="0">
                <a:latin typeface="Calibri"/>
                <a:cs typeface="Calibri"/>
              </a:rPr>
              <a:t>o</a:t>
            </a:r>
            <a:r>
              <a:rPr sz="4400" b="1" spc="-5" dirty="0">
                <a:latin typeface="Calibri"/>
                <a:cs typeface="Calibri"/>
              </a:rPr>
              <a:t>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87500"/>
            <a:ext cx="7919720" cy="42773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899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Myocardial necrosis can result from </a:t>
            </a:r>
            <a:r>
              <a:rPr sz="3000" spc="-10" dirty="0">
                <a:latin typeface="Calibri"/>
                <a:cs typeface="Calibri"/>
              </a:rPr>
              <a:t>high-energy  </a:t>
            </a:r>
            <a:r>
              <a:rPr sz="3000" spc="-5" dirty="0">
                <a:latin typeface="Calibri"/>
                <a:cs typeface="Calibri"/>
              </a:rPr>
              <a:t>shocks. ST segment elevation can </a:t>
            </a:r>
            <a:r>
              <a:rPr sz="3000" dirty="0">
                <a:latin typeface="Calibri"/>
                <a:cs typeface="Calibri"/>
              </a:rPr>
              <a:t>be </a:t>
            </a:r>
            <a:r>
              <a:rPr sz="3000" spc="-5" dirty="0">
                <a:latin typeface="Calibri"/>
                <a:cs typeface="Calibri"/>
              </a:rPr>
              <a:t>seen  immediately and usually lasts for 1-2 minutes. ST  segment elevation that lasts longer than </a:t>
            </a:r>
            <a:r>
              <a:rPr sz="3000" dirty="0">
                <a:latin typeface="Calibri"/>
                <a:cs typeface="Calibri"/>
              </a:rPr>
              <a:t>2  </a:t>
            </a:r>
            <a:r>
              <a:rPr sz="3000" spc="-5" dirty="0">
                <a:latin typeface="Calibri"/>
                <a:cs typeface="Calibri"/>
              </a:rPr>
              <a:t>minutes usually indicates myocardial injury  </a:t>
            </a:r>
            <a:r>
              <a:rPr sz="3000" spc="-10" dirty="0">
                <a:latin typeface="Calibri"/>
                <a:cs typeface="Calibri"/>
              </a:rPr>
              <a:t>unrelated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shock.</a:t>
            </a:r>
            <a:endParaRPr sz="3000">
              <a:latin typeface="Calibri"/>
              <a:cs typeface="Calibri"/>
            </a:endParaRPr>
          </a:p>
          <a:p>
            <a:pPr marL="355600" marR="97790" indent="-342900">
              <a:lnSpc>
                <a:spcPct val="899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Pulmonary edema is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rare complication </a:t>
            </a:r>
            <a:r>
              <a:rPr sz="3000" dirty="0">
                <a:latin typeface="Calibri"/>
                <a:cs typeface="Calibri"/>
              </a:rPr>
              <a:t>of  </a:t>
            </a:r>
            <a:r>
              <a:rPr sz="3000" spc="-5" dirty="0">
                <a:latin typeface="Calibri"/>
                <a:cs typeface="Calibri"/>
              </a:rPr>
              <a:t>cardioversion. </a:t>
            </a:r>
            <a:r>
              <a:rPr sz="3000" dirty="0">
                <a:latin typeface="Calibri"/>
                <a:cs typeface="Calibri"/>
              </a:rPr>
              <a:t>It </a:t>
            </a:r>
            <a:r>
              <a:rPr sz="3000" spc="-5" dirty="0">
                <a:latin typeface="Calibri"/>
                <a:cs typeface="Calibri"/>
              </a:rPr>
              <a:t>is probably </a:t>
            </a:r>
            <a:r>
              <a:rPr sz="3000" spc="-10" dirty="0">
                <a:latin typeface="Calibri"/>
                <a:cs typeface="Calibri"/>
              </a:rPr>
              <a:t>due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transient </a:t>
            </a:r>
            <a:r>
              <a:rPr sz="3000" spc="-10" dirty="0">
                <a:latin typeface="Calibri"/>
                <a:cs typeface="Calibri"/>
              </a:rPr>
              <a:t>left  </a:t>
            </a:r>
            <a:r>
              <a:rPr sz="3000" spc="-5" dirty="0">
                <a:latin typeface="Calibri"/>
                <a:cs typeface="Calibri"/>
              </a:rPr>
              <a:t>atrial standstill and </a:t>
            </a:r>
            <a:r>
              <a:rPr sz="3000" spc="-10" dirty="0">
                <a:latin typeface="Calibri"/>
                <a:cs typeface="Calibri"/>
              </a:rPr>
              <a:t>left </a:t>
            </a:r>
            <a:r>
              <a:rPr sz="3000" spc="-5" dirty="0">
                <a:latin typeface="Calibri"/>
                <a:cs typeface="Calibri"/>
              </a:rPr>
              <a:t>ventricular systolic  dysfunction.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658" y="59105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3088" y="230124"/>
            <a:ext cx="8438515" cy="6414770"/>
            <a:chOff x="323088" y="230124"/>
            <a:chExt cx="8438515" cy="6414770"/>
          </a:xfrm>
        </p:grpSpPr>
        <p:sp>
          <p:nvSpPr>
            <p:cNvPr id="4" name="object 4"/>
            <p:cNvSpPr/>
            <p:nvPr/>
          </p:nvSpPr>
          <p:spPr>
            <a:xfrm>
              <a:off x="323088" y="3627120"/>
              <a:ext cx="3889248" cy="29977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12335" y="1557527"/>
              <a:ext cx="4549140" cy="37429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088" y="230124"/>
              <a:ext cx="3889248" cy="3396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85338" y="765810"/>
              <a:ext cx="1152525" cy="1163320"/>
            </a:xfrm>
            <a:custGeom>
              <a:avLst/>
              <a:gdLst/>
              <a:ahLst/>
              <a:cxnLst/>
              <a:rect l="l" t="t" r="r" b="b"/>
              <a:pathLst>
                <a:path w="1152525" h="1163320">
                  <a:moveTo>
                    <a:pt x="0" y="581405"/>
                  </a:moveTo>
                  <a:lnTo>
                    <a:pt x="1909" y="533727"/>
                  </a:lnTo>
                  <a:lnTo>
                    <a:pt x="7540" y="487110"/>
                  </a:lnTo>
                  <a:lnTo>
                    <a:pt x="16743" y="441702"/>
                  </a:lnTo>
                  <a:lnTo>
                    <a:pt x="29370" y="397654"/>
                  </a:lnTo>
                  <a:lnTo>
                    <a:pt x="45273" y="355115"/>
                  </a:lnTo>
                  <a:lnTo>
                    <a:pt x="64304" y="314236"/>
                  </a:lnTo>
                  <a:lnTo>
                    <a:pt x="86313" y="275166"/>
                  </a:lnTo>
                  <a:lnTo>
                    <a:pt x="111154" y="238054"/>
                  </a:lnTo>
                  <a:lnTo>
                    <a:pt x="138677" y="203051"/>
                  </a:lnTo>
                  <a:lnTo>
                    <a:pt x="168735" y="170306"/>
                  </a:lnTo>
                  <a:lnTo>
                    <a:pt x="201179" y="139970"/>
                  </a:lnTo>
                  <a:lnTo>
                    <a:pt x="235860" y="112190"/>
                  </a:lnTo>
                  <a:lnTo>
                    <a:pt x="272631" y="87118"/>
                  </a:lnTo>
                  <a:lnTo>
                    <a:pt x="311342" y="64904"/>
                  </a:lnTo>
                  <a:lnTo>
                    <a:pt x="351847" y="45696"/>
                  </a:lnTo>
                  <a:lnTo>
                    <a:pt x="393996" y="29644"/>
                  </a:lnTo>
                  <a:lnTo>
                    <a:pt x="437641" y="16899"/>
                  </a:lnTo>
                  <a:lnTo>
                    <a:pt x="482635" y="7610"/>
                  </a:lnTo>
                  <a:lnTo>
                    <a:pt x="528827" y="1927"/>
                  </a:lnTo>
                  <a:lnTo>
                    <a:pt x="576072" y="0"/>
                  </a:lnTo>
                  <a:lnTo>
                    <a:pt x="623316" y="1927"/>
                  </a:lnTo>
                  <a:lnTo>
                    <a:pt x="669508" y="7610"/>
                  </a:lnTo>
                  <a:lnTo>
                    <a:pt x="714502" y="16899"/>
                  </a:lnTo>
                  <a:lnTo>
                    <a:pt x="758147" y="29644"/>
                  </a:lnTo>
                  <a:lnTo>
                    <a:pt x="800296" y="45696"/>
                  </a:lnTo>
                  <a:lnTo>
                    <a:pt x="840801" y="64904"/>
                  </a:lnTo>
                  <a:lnTo>
                    <a:pt x="879512" y="87118"/>
                  </a:lnTo>
                  <a:lnTo>
                    <a:pt x="916283" y="112190"/>
                  </a:lnTo>
                  <a:lnTo>
                    <a:pt x="950964" y="139970"/>
                  </a:lnTo>
                  <a:lnTo>
                    <a:pt x="983408" y="170307"/>
                  </a:lnTo>
                  <a:lnTo>
                    <a:pt x="1013466" y="203051"/>
                  </a:lnTo>
                  <a:lnTo>
                    <a:pt x="1040989" y="238054"/>
                  </a:lnTo>
                  <a:lnTo>
                    <a:pt x="1065830" y="275166"/>
                  </a:lnTo>
                  <a:lnTo>
                    <a:pt x="1087839" y="314236"/>
                  </a:lnTo>
                  <a:lnTo>
                    <a:pt x="1106870" y="355115"/>
                  </a:lnTo>
                  <a:lnTo>
                    <a:pt x="1122773" y="397654"/>
                  </a:lnTo>
                  <a:lnTo>
                    <a:pt x="1135400" y="441702"/>
                  </a:lnTo>
                  <a:lnTo>
                    <a:pt x="1144603" y="487110"/>
                  </a:lnTo>
                  <a:lnTo>
                    <a:pt x="1150234" y="533727"/>
                  </a:lnTo>
                  <a:lnTo>
                    <a:pt x="1152144" y="581405"/>
                  </a:lnTo>
                  <a:lnTo>
                    <a:pt x="1150234" y="629084"/>
                  </a:lnTo>
                  <a:lnTo>
                    <a:pt x="1144603" y="675701"/>
                  </a:lnTo>
                  <a:lnTo>
                    <a:pt x="1135400" y="721109"/>
                  </a:lnTo>
                  <a:lnTo>
                    <a:pt x="1122773" y="765157"/>
                  </a:lnTo>
                  <a:lnTo>
                    <a:pt x="1106870" y="807696"/>
                  </a:lnTo>
                  <a:lnTo>
                    <a:pt x="1087839" y="848575"/>
                  </a:lnTo>
                  <a:lnTo>
                    <a:pt x="1065830" y="887645"/>
                  </a:lnTo>
                  <a:lnTo>
                    <a:pt x="1040989" y="924757"/>
                  </a:lnTo>
                  <a:lnTo>
                    <a:pt x="1013466" y="959760"/>
                  </a:lnTo>
                  <a:lnTo>
                    <a:pt x="983408" y="992505"/>
                  </a:lnTo>
                  <a:lnTo>
                    <a:pt x="950964" y="1022841"/>
                  </a:lnTo>
                  <a:lnTo>
                    <a:pt x="916283" y="1050621"/>
                  </a:lnTo>
                  <a:lnTo>
                    <a:pt x="879512" y="1075693"/>
                  </a:lnTo>
                  <a:lnTo>
                    <a:pt x="840801" y="1097907"/>
                  </a:lnTo>
                  <a:lnTo>
                    <a:pt x="800296" y="1117115"/>
                  </a:lnTo>
                  <a:lnTo>
                    <a:pt x="758147" y="1133167"/>
                  </a:lnTo>
                  <a:lnTo>
                    <a:pt x="714502" y="1145912"/>
                  </a:lnTo>
                  <a:lnTo>
                    <a:pt x="669508" y="1155201"/>
                  </a:lnTo>
                  <a:lnTo>
                    <a:pt x="623316" y="1160884"/>
                  </a:lnTo>
                  <a:lnTo>
                    <a:pt x="576072" y="1162812"/>
                  </a:lnTo>
                  <a:lnTo>
                    <a:pt x="528827" y="1160884"/>
                  </a:lnTo>
                  <a:lnTo>
                    <a:pt x="482635" y="1155201"/>
                  </a:lnTo>
                  <a:lnTo>
                    <a:pt x="437641" y="1145912"/>
                  </a:lnTo>
                  <a:lnTo>
                    <a:pt x="393996" y="1133167"/>
                  </a:lnTo>
                  <a:lnTo>
                    <a:pt x="351847" y="1117115"/>
                  </a:lnTo>
                  <a:lnTo>
                    <a:pt x="311342" y="1097907"/>
                  </a:lnTo>
                  <a:lnTo>
                    <a:pt x="272631" y="1075693"/>
                  </a:lnTo>
                  <a:lnTo>
                    <a:pt x="235860" y="1050621"/>
                  </a:lnTo>
                  <a:lnTo>
                    <a:pt x="201179" y="1022841"/>
                  </a:lnTo>
                  <a:lnTo>
                    <a:pt x="168735" y="992504"/>
                  </a:lnTo>
                  <a:lnTo>
                    <a:pt x="138677" y="959760"/>
                  </a:lnTo>
                  <a:lnTo>
                    <a:pt x="111154" y="924757"/>
                  </a:lnTo>
                  <a:lnTo>
                    <a:pt x="86313" y="887645"/>
                  </a:lnTo>
                  <a:lnTo>
                    <a:pt x="64304" y="848575"/>
                  </a:lnTo>
                  <a:lnTo>
                    <a:pt x="45273" y="807696"/>
                  </a:lnTo>
                  <a:lnTo>
                    <a:pt x="29370" y="765157"/>
                  </a:lnTo>
                  <a:lnTo>
                    <a:pt x="16743" y="721109"/>
                  </a:lnTo>
                  <a:lnTo>
                    <a:pt x="7540" y="675701"/>
                  </a:lnTo>
                  <a:lnTo>
                    <a:pt x="1909" y="629084"/>
                  </a:lnTo>
                  <a:lnTo>
                    <a:pt x="0" y="581405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3346" y="2551049"/>
              <a:ext cx="444500" cy="374650"/>
            </a:xfrm>
            <a:custGeom>
              <a:avLst/>
              <a:gdLst/>
              <a:ahLst/>
              <a:cxnLst/>
              <a:rect l="l" t="t" r="r" b="b"/>
              <a:pathLst>
                <a:path w="444500" h="374650">
                  <a:moveTo>
                    <a:pt x="287934" y="309752"/>
                  </a:moveTo>
                  <a:lnTo>
                    <a:pt x="280372" y="309979"/>
                  </a:lnTo>
                  <a:lnTo>
                    <a:pt x="273723" y="312991"/>
                  </a:lnTo>
                  <a:lnTo>
                    <a:pt x="268692" y="318289"/>
                  </a:lnTo>
                  <a:lnTo>
                    <a:pt x="265988" y="325374"/>
                  </a:lnTo>
                  <a:lnTo>
                    <a:pt x="266231" y="332950"/>
                  </a:lnTo>
                  <a:lnTo>
                    <a:pt x="269251" y="339598"/>
                  </a:lnTo>
                  <a:lnTo>
                    <a:pt x="274545" y="344626"/>
                  </a:lnTo>
                  <a:lnTo>
                    <a:pt x="281609" y="347345"/>
                  </a:lnTo>
                  <a:lnTo>
                    <a:pt x="444245" y="374650"/>
                  </a:lnTo>
                  <a:lnTo>
                    <a:pt x="440794" y="365125"/>
                  </a:lnTo>
                  <a:lnTo>
                    <a:pt x="403072" y="365125"/>
                  </a:lnTo>
                  <a:lnTo>
                    <a:pt x="348954" y="320023"/>
                  </a:lnTo>
                  <a:lnTo>
                    <a:pt x="287934" y="309752"/>
                  </a:lnTo>
                  <a:close/>
                </a:path>
                <a:path w="444500" h="374650">
                  <a:moveTo>
                    <a:pt x="348954" y="320023"/>
                  </a:moveTo>
                  <a:lnTo>
                    <a:pt x="403072" y="365125"/>
                  </a:lnTo>
                  <a:lnTo>
                    <a:pt x="409864" y="356997"/>
                  </a:lnTo>
                  <a:lnTo>
                    <a:pt x="397357" y="356997"/>
                  </a:lnTo>
                  <a:lnTo>
                    <a:pt x="386227" y="326297"/>
                  </a:lnTo>
                  <a:lnTo>
                    <a:pt x="348954" y="320023"/>
                  </a:lnTo>
                  <a:close/>
                </a:path>
                <a:path w="444500" h="374650">
                  <a:moveTo>
                    <a:pt x="371121" y="207045"/>
                  </a:moveTo>
                  <a:lnTo>
                    <a:pt x="363639" y="208152"/>
                  </a:lnTo>
                  <a:lnTo>
                    <a:pt x="357183" y="212141"/>
                  </a:lnTo>
                  <a:lnTo>
                    <a:pt x="352883" y="218058"/>
                  </a:lnTo>
                  <a:lnTo>
                    <a:pt x="351110" y="225119"/>
                  </a:lnTo>
                  <a:lnTo>
                    <a:pt x="352234" y="232537"/>
                  </a:lnTo>
                  <a:lnTo>
                    <a:pt x="373363" y="290816"/>
                  </a:lnTo>
                  <a:lnTo>
                    <a:pt x="427481" y="335914"/>
                  </a:lnTo>
                  <a:lnTo>
                    <a:pt x="403072" y="365125"/>
                  </a:lnTo>
                  <a:lnTo>
                    <a:pt x="440794" y="365125"/>
                  </a:lnTo>
                  <a:lnTo>
                    <a:pt x="388048" y="219583"/>
                  </a:lnTo>
                  <a:lnTo>
                    <a:pt x="384109" y="213117"/>
                  </a:lnTo>
                  <a:lnTo>
                    <a:pt x="378206" y="208819"/>
                  </a:lnTo>
                  <a:lnTo>
                    <a:pt x="371121" y="207045"/>
                  </a:lnTo>
                  <a:close/>
                </a:path>
                <a:path w="444500" h="374650">
                  <a:moveTo>
                    <a:pt x="386227" y="326297"/>
                  </a:moveTo>
                  <a:lnTo>
                    <a:pt x="397357" y="356997"/>
                  </a:lnTo>
                  <a:lnTo>
                    <a:pt x="418465" y="331724"/>
                  </a:lnTo>
                  <a:lnTo>
                    <a:pt x="386227" y="326297"/>
                  </a:lnTo>
                  <a:close/>
                </a:path>
                <a:path w="444500" h="374650">
                  <a:moveTo>
                    <a:pt x="373363" y="290816"/>
                  </a:moveTo>
                  <a:lnTo>
                    <a:pt x="386227" y="326297"/>
                  </a:lnTo>
                  <a:lnTo>
                    <a:pt x="418465" y="331724"/>
                  </a:lnTo>
                  <a:lnTo>
                    <a:pt x="397357" y="356997"/>
                  </a:lnTo>
                  <a:lnTo>
                    <a:pt x="409864" y="356997"/>
                  </a:lnTo>
                  <a:lnTo>
                    <a:pt x="427481" y="335914"/>
                  </a:lnTo>
                  <a:lnTo>
                    <a:pt x="373363" y="290816"/>
                  </a:lnTo>
                  <a:close/>
                </a:path>
                <a:path w="444500" h="374650">
                  <a:moveTo>
                    <a:pt x="24384" y="0"/>
                  </a:moveTo>
                  <a:lnTo>
                    <a:pt x="0" y="29210"/>
                  </a:lnTo>
                  <a:lnTo>
                    <a:pt x="348954" y="320023"/>
                  </a:lnTo>
                  <a:lnTo>
                    <a:pt x="386227" y="326297"/>
                  </a:lnTo>
                  <a:lnTo>
                    <a:pt x="373363" y="290816"/>
                  </a:lnTo>
                  <a:lnTo>
                    <a:pt x="243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0774" y="2001774"/>
              <a:ext cx="2592705" cy="4624070"/>
            </a:xfrm>
            <a:custGeom>
              <a:avLst/>
              <a:gdLst/>
              <a:ahLst/>
              <a:cxnLst/>
              <a:rect l="l" t="t" r="r" b="b"/>
              <a:pathLst>
                <a:path w="2592704" h="4624070">
                  <a:moveTo>
                    <a:pt x="1728215" y="492251"/>
                  </a:moveTo>
                  <a:lnTo>
                    <a:pt x="2592324" y="492251"/>
                  </a:lnTo>
                  <a:lnTo>
                    <a:pt x="2592324" y="0"/>
                  </a:lnTo>
                  <a:lnTo>
                    <a:pt x="1728215" y="0"/>
                  </a:lnTo>
                  <a:lnTo>
                    <a:pt x="1728215" y="492251"/>
                  </a:lnTo>
                  <a:close/>
                </a:path>
                <a:path w="2592704" h="4624070">
                  <a:moveTo>
                    <a:pt x="0" y="4623816"/>
                  </a:moveTo>
                  <a:lnTo>
                    <a:pt x="864108" y="4623816"/>
                  </a:lnTo>
                  <a:lnTo>
                    <a:pt x="864108" y="4131564"/>
                  </a:lnTo>
                  <a:lnTo>
                    <a:pt x="0" y="4131564"/>
                  </a:lnTo>
                  <a:lnTo>
                    <a:pt x="0" y="4623816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9349" y="1605534"/>
              <a:ext cx="1295400" cy="3695700"/>
            </a:xfrm>
            <a:custGeom>
              <a:avLst/>
              <a:gdLst/>
              <a:ahLst/>
              <a:cxnLst/>
              <a:rect l="l" t="t" r="r" b="b"/>
              <a:pathLst>
                <a:path w="1295400" h="3695700">
                  <a:moveTo>
                    <a:pt x="431292" y="792479"/>
                  </a:moveTo>
                  <a:lnTo>
                    <a:pt x="863346" y="0"/>
                  </a:lnTo>
                  <a:lnTo>
                    <a:pt x="1295400" y="792479"/>
                  </a:lnTo>
                  <a:lnTo>
                    <a:pt x="431292" y="792479"/>
                  </a:lnTo>
                  <a:close/>
                </a:path>
                <a:path w="1295400" h="3695700">
                  <a:moveTo>
                    <a:pt x="0" y="3695700"/>
                  </a:moveTo>
                  <a:lnTo>
                    <a:pt x="432053" y="2904743"/>
                  </a:lnTo>
                  <a:lnTo>
                    <a:pt x="864107" y="3695700"/>
                  </a:lnTo>
                  <a:lnTo>
                    <a:pt x="0" y="3695700"/>
                  </a:lnTo>
                  <a:close/>
                </a:path>
              </a:pathLst>
            </a:custGeom>
            <a:ln w="28956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44209" y="2772536"/>
            <a:ext cx="88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Ster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8108" y="4352290"/>
            <a:ext cx="54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ex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 JANSHER\OneDrive\Pictures\Screenshots\2020-08-13 (1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5273" y="732866"/>
            <a:ext cx="1380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25" dirty="0">
                <a:solidFill>
                  <a:srgbClr val="FF8500"/>
                </a:solidFill>
              </a:rPr>
              <a:t>T</a:t>
            </a:r>
            <a:r>
              <a:rPr sz="4000" spc="-5" dirty="0">
                <a:solidFill>
                  <a:srgbClr val="FF8500"/>
                </a:solidFill>
              </a:rPr>
              <a:t>ypes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066658" y="59105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311" y="1700783"/>
            <a:ext cx="7258811" cy="3003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89878" y="6477711"/>
            <a:ext cx="2453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http://www.resuscitationcentral.com/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9083" y="4926533"/>
            <a:ext cx="686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360J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6154" y="4926533"/>
            <a:ext cx="685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200J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5300" y="497840"/>
            <a:ext cx="5607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Monophasic Vs</a:t>
            </a:r>
            <a:r>
              <a:rPr sz="4400" b="1" spc="-6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Biphasic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80490"/>
            <a:ext cx="1460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439" y="1398270"/>
            <a:ext cx="7087870" cy="52146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864235">
              <a:lnSpc>
                <a:spcPct val="79900"/>
              </a:lnSpc>
              <a:spcBef>
                <a:spcPts val="750"/>
              </a:spcBef>
            </a:pPr>
            <a:r>
              <a:rPr sz="2700" spc="-5" dirty="0">
                <a:latin typeface="Calibri"/>
                <a:cs typeface="Calibri"/>
              </a:rPr>
              <a:t>Defibrillators can deliver energy in various  waveforms that are broadly characterized as  monophasic </a:t>
            </a:r>
            <a:r>
              <a:rPr sz="2700" dirty="0">
                <a:latin typeface="Calibri"/>
                <a:cs typeface="Calibri"/>
              </a:rPr>
              <a:t>or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biphasic.</a:t>
            </a:r>
            <a:endParaRPr sz="2700">
              <a:latin typeface="Calibri"/>
              <a:cs typeface="Calibri"/>
            </a:endParaRPr>
          </a:p>
          <a:p>
            <a:pPr marL="12700" marR="54610">
              <a:lnSpc>
                <a:spcPct val="79900"/>
              </a:lnSpc>
              <a:spcBef>
                <a:spcPts val="680"/>
              </a:spcBef>
            </a:pPr>
            <a:r>
              <a:rPr sz="2700" spc="-5" dirty="0">
                <a:latin typeface="Calibri"/>
                <a:cs typeface="Calibri"/>
              </a:rPr>
              <a:t>Monophasic defibrillation delivers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charge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only  one direction. Biphasic defibrillation delivers </a:t>
            </a:r>
            <a:r>
              <a:rPr sz="2700" dirty="0">
                <a:latin typeface="Calibri"/>
                <a:cs typeface="Calibri"/>
              </a:rPr>
              <a:t>a  </a:t>
            </a:r>
            <a:r>
              <a:rPr sz="2700" spc="-5" dirty="0">
                <a:latin typeface="Calibri"/>
                <a:cs typeface="Calibri"/>
              </a:rPr>
              <a:t>charge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one direction for half of the shock and </a:t>
            </a:r>
            <a:r>
              <a:rPr sz="2700" dirty="0">
                <a:latin typeface="Calibri"/>
                <a:cs typeface="Calibri"/>
              </a:rPr>
              <a:t>in  </a:t>
            </a:r>
            <a:r>
              <a:rPr sz="2700" spc="-1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electrically opposite direction for the second  half.</a:t>
            </a:r>
            <a:endParaRPr sz="2700">
              <a:latin typeface="Calibri"/>
              <a:cs typeface="Calibri"/>
            </a:endParaRPr>
          </a:p>
          <a:p>
            <a:pPr marL="12700" marR="5080">
              <a:lnSpc>
                <a:spcPct val="79900"/>
              </a:lnSpc>
              <a:spcBef>
                <a:spcPts val="680"/>
              </a:spcBef>
            </a:pPr>
            <a:r>
              <a:rPr sz="2700" spc="-5" dirty="0">
                <a:latin typeface="Calibri"/>
                <a:cs typeface="Calibri"/>
              </a:rPr>
              <a:t>Newer defibrillators deliver energy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5" dirty="0">
                <a:latin typeface="Calibri"/>
                <a:cs typeface="Calibri"/>
              </a:rPr>
              <a:t>biphasic  waveforms. Biphasic waveform defibrillators  deliver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more consistent magnitude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current.  </a:t>
            </a:r>
            <a:r>
              <a:rPr sz="2700" spc="-5" dirty="0">
                <a:latin typeface="Calibri"/>
                <a:cs typeface="Calibri"/>
              </a:rPr>
              <a:t>They tend to successfully terminate arrhythmias </a:t>
            </a:r>
            <a:r>
              <a:rPr sz="2700" dirty="0">
                <a:latin typeface="Calibri"/>
                <a:cs typeface="Calibri"/>
              </a:rPr>
              <a:t>at  </a:t>
            </a:r>
            <a:r>
              <a:rPr sz="2700" spc="-5" dirty="0">
                <a:latin typeface="Calibri"/>
                <a:cs typeface="Calibri"/>
              </a:rPr>
              <a:t>lower energies than monophasic waveform  defibrillators (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Automated External defibrillator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(AED)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2453640"/>
            <a:ext cx="1460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4183379"/>
            <a:ext cx="1460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1315" y="59105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088" y="332231"/>
            <a:ext cx="4105655" cy="2695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51628" y="1449451"/>
            <a:ext cx="2505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Automated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AED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@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KLIA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279" y="3212592"/>
            <a:ext cx="8656320" cy="3517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3019" y="1149350"/>
            <a:ext cx="62801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Calibri"/>
                <a:cs typeface="Calibri"/>
              </a:rPr>
              <a:t>Definition of</a:t>
            </a:r>
            <a:r>
              <a:rPr sz="4400" b="1" spc="-75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Cardioversion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090420"/>
            <a:ext cx="7713980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Cardioversion 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synchronized administration  of shock during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R waves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QRS </a:t>
            </a:r>
            <a:r>
              <a:rPr sz="3200" spc="-5" dirty="0">
                <a:latin typeface="Calibri"/>
                <a:cs typeface="Calibri"/>
              </a:rPr>
              <a:t>complex  of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cardiac cycle and restore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rapid heart  beat back to normal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object 3"/>
          <p:cNvGrpSpPr>
            <a:grpSpLocks noGrp="1"/>
          </p:cNvGrpSpPr>
          <p:nvPr>
            <p:ph idx="1"/>
          </p:nvPr>
        </p:nvGrpSpPr>
        <p:grpSpPr>
          <a:xfrm>
            <a:off x="0" y="0"/>
            <a:ext cx="9144000" cy="6858000"/>
            <a:chOff x="1403603" y="620268"/>
            <a:chExt cx="6998334" cy="5344795"/>
          </a:xfrm>
        </p:grpSpPr>
        <p:sp>
          <p:nvSpPr>
            <p:cNvPr id="5" name="object 4"/>
            <p:cNvSpPr/>
            <p:nvPr/>
          </p:nvSpPr>
          <p:spPr>
            <a:xfrm>
              <a:off x="1403603" y="620268"/>
              <a:ext cx="6120384" cy="53446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7381366" y="2407538"/>
              <a:ext cx="1020444" cy="815975"/>
            </a:xfrm>
            <a:custGeom>
              <a:avLst/>
              <a:gdLst/>
              <a:ahLst/>
              <a:cxnLst/>
              <a:rect l="l" t="t" r="r" b="b"/>
              <a:pathLst>
                <a:path w="1020445" h="815975">
                  <a:moveTo>
                    <a:pt x="77142" y="650087"/>
                  </a:moveTo>
                  <a:lnTo>
                    <a:pt x="70024" y="651684"/>
                  </a:lnTo>
                  <a:lnTo>
                    <a:pt x="64025" y="655829"/>
                  </a:lnTo>
                  <a:lnTo>
                    <a:pt x="59943" y="662177"/>
                  </a:lnTo>
                  <a:lnTo>
                    <a:pt x="0" y="815975"/>
                  </a:lnTo>
                  <a:lnTo>
                    <a:pt x="59709" y="807338"/>
                  </a:lnTo>
                  <a:lnTo>
                    <a:pt x="41528" y="807338"/>
                  </a:lnTo>
                  <a:lnTo>
                    <a:pt x="17779" y="777494"/>
                  </a:lnTo>
                  <a:lnTo>
                    <a:pt x="72931" y="733679"/>
                  </a:lnTo>
                  <a:lnTo>
                    <a:pt x="95376" y="676021"/>
                  </a:lnTo>
                  <a:lnTo>
                    <a:pt x="96672" y="668581"/>
                  </a:lnTo>
                  <a:lnTo>
                    <a:pt x="95075" y="661463"/>
                  </a:lnTo>
                  <a:lnTo>
                    <a:pt x="90930" y="655464"/>
                  </a:lnTo>
                  <a:lnTo>
                    <a:pt x="84581" y="651383"/>
                  </a:lnTo>
                  <a:lnTo>
                    <a:pt x="77142" y="650087"/>
                  </a:lnTo>
                  <a:close/>
                </a:path>
                <a:path w="1020445" h="815975">
                  <a:moveTo>
                    <a:pt x="72931" y="733679"/>
                  </a:moveTo>
                  <a:lnTo>
                    <a:pt x="17779" y="777494"/>
                  </a:lnTo>
                  <a:lnTo>
                    <a:pt x="41528" y="807338"/>
                  </a:lnTo>
                  <a:lnTo>
                    <a:pt x="51597" y="799338"/>
                  </a:lnTo>
                  <a:lnTo>
                    <a:pt x="47371" y="799338"/>
                  </a:lnTo>
                  <a:lnTo>
                    <a:pt x="26924" y="773557"/>
                  </a:lnTo>
                  <a:lnTo>
                    <a:pt x="59224" y="768888"/>
                  </a:lnTo>
                  <a:lnTo>
                    <a:pt x="72931" y="733679"/>
                  </a:lnTo>
                  <a:close/>
                </a:path>
                <a:path w="1020445" h="815975">
                  <a:moveTo>
                    <a:pt x="157860" y="754634"/>
                  </a:moveTo>
                  <a:lnTo>
                    <a:pt x="96735" y="763467"/>
                  </a:lnTo>
                  <a:lnTo>
                    <a:pt x="41528" y="807338"/>
                  </a:lnTo>
                  <a:lnTo>
                    <a:pt x="59709" y="807338"/>
                  </a:lnTo>
                  <a:lnTo>
                    <a:pt x="163322" y="792352"/>
                  </a:lnTo>
                  <a:lnTo>
                    <a:pt x="179450" y="770763"/>
                  </a:lnTo>
                  <a:lnTo>
                    <a:pt x="176899" y="763635"/>
                  </a:lnTo>
                  <a:lnTo>
                    <a:pt x="171989" y="758221"/>
                  </a:lnTo>
                  <a:lnTo>
                    <a:pt x="165413" y="755046"/>
                  </a:lnTo>
                  <a:lnTo>
                    <a:pt x="157860" y="754634"/>
                  </a:lnTo>
                  <a:close/>
                </a:path>
                <a:path w="1020445" h="815975">
                  <a:moveTo>
                    <a:pt x="59224" y="768888"/>
                  </a:moveTo>
                  <a:lnTo>
                    <a:pt x="26924" y="773557"/>
                  </a:lnTo>
                  <a:lnTo>
                    <a:pt x="47371" y="799338"/>
                  </a:lnTo>
                  <a:lnTo>
                    <a:pt x="59224" y="768888"/>
                  </a:lnTo>
                  <a:close/>
                </a:path>
                <a:path w="1020445" h="815975">
                  <a:moveTo>
                    <a:pt x="96735" y="763467"/>
                  </a:moveTo>
                  <a:lnTo>
                    <a:pt x="59224" y="768888"/>
                  </a:lnTo>
                  <a:lnTo>
                    <a:pt x="47371" y="799338"/>
                  </a:lnTo>
                  <a:lnTo>
                    <a:pt x="51597" y="799338"/>
                  </a:lnTo>
                  <a:lnTo>
                    <a:pt x="96735" y="763467"/>
                  </a:lnTo>
                  <a:close/>
                </a:path>
                <a:path w="1020445" h="815975">
                  <a:moveTo>
                    <a:pt x="996441" y="0"/>
                  </a:moveTo>
                  <a:lnTo>
                    <a:pt x="72931" y="733679"/>
                  </a:lnTo>
                  <a:lnTo>
                    <a:pt x="59224" y="768888"/>
                  </a:lnTo>
                  <a:lnTo>
                    <a:pt x="96735" y="763467"/>
                  </a:lnTo>
                  <a:lnTo>
                    <a:pt x="1020063" y="29718"/>
                  </a:lnTo>
                  <a:lnTo>
                    <a:pt x="99644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1456</Words>
  <Application>Microsoft Office PowerPoint</Application>
  <PresentationFormat>On-screen Show (4:3)</PresentationFormat>
  <Paragraphs>207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Flow</vt:lpstr>
      <vt:lpstr>Slide 1</vt:lpstr>
      <vt:lpstr>Defibrillation</vt:lpstr>
      <vt:lpstr>Slide 3</vt:lpstr>
      <vt:lpstr>Slide 4</vt:lpstr>
      <vt:lpstr>Types</vt:lpstr>
      <vt:lpstr>Monophasic Vs Biphasic</vt:lpstr>
      <vt:lpstr>Slide 7</vt:lpstr>
      <vt:lpstr>Definition of Cardioversion</vt:lpstr>
      <vt:lpstr>Slide 9</vt:lpstr>
      <vt:lpstr>Cardioversion (Elective)</vt:lpstr>
      <vt:lpstr>Cardioversion (Emergency)</vt:lpstr>
      <vt:lpstr>Types Of Cardioversion</vt:lpstr>
      <vt:lpstr>Slide 13</vt:lpstr>
      <vt:lpstr>Pharmacological Cardioversion of  Atrial Fibrillation&lt; 7 days Duration</vt:lpstr>
      <vt:lpstr>Electric Cardioversion</vt:lpstr>
      <vt:lpstr>Basic principles</vt:lpstr>
      <vt:lpstr>Indications</vt:lpstr>
      <vt:lpstr>Contraindications</vt:lpstr>
      <vt:lpstr>Recommendations for Direct-current  Cardioversion of Atrial Fibrillation</vt:lpstr>
      <vt:lpstr>Recommendations for Direct-current  Cardioversion of Atrial Fibrillation</vt:lpstr>
      <vt:lpstr>Equipment</vt:lpstr>
      <vt:lpstr>Electrode Placement :</vt:lpstr>
      <vt:lpstr>Energy Requirements</vt:lpstr>
      <vt:lpstr>Slide 24</vt:lpstr>
      <vt:lpstr>Preparing for a Cardioversion</vt:lpstr>
      <vt:lpstr>Preparing for a Cardioversion</vt:lpstr>
      <vt:lpstr>Defibrillation</vt:lpstr>
      <vt:lpstr>Differences Between  Cardioversion &amp; Defibrillation</vt:lpstr>
      <vt:lpstr>Defibrillation</vt:lpstr>
      <vt:lpstr>Slide 30</vt:lpstr>
      <vt:lpstr>Implantable Cardioversion  Defibrillation</vt:lpstr>
      <vt:lpstr>Procedure</vt:lpstr>
      <vt:lpstr>Procedure</vt:lpstr>
      <vt:lpstr>Procedure</vt:lpstr>
      <vt:lpstr>Treatment</vt:lpstr>
      <vt:lpstr>Special Considerations for  Anticoagulation Prior to Cardioversion</vt:lpstr>
      <vt:lpstr>Special Considerations</vt:lpstr>
      <vt:lpstr>Complications</vt:lpstr>
      <vt:lpstr>Complications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Cardioversion</dc:title>
  <cp:lastModifiedBy>jansher elikkottil</cp:lastModifiedBy>
  <cp:revision>13</cp:revision>
  <dcterms:created xsi:type="dcterms:W3CDTF">2020-08-07T16:39:41Z</dcterms:created>
  <dcterms:modified xsi:type="dcterms:W3CDTF">2020-08-14T10:19:12Z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2020-08-07T00:00:00Z</vt:filetime>
  </property>
</Properties>
</file>